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8"/>
  </p:notesMasterIdLst>
  <p:handoutMasterIdLst>
    <p:handoutMasterId r:id="rId29"/>
  </p:handoutMasterIdLst>
  <p:sldIdLst>
    <p:sldId id="264" r:id="rId6"/>
    <p:sldId id="321" r:id="rId7"/>
    <p:sldId id="304" r:id="rId8"/>
    <p:sldId id="276" r:id="rId9"/>
    <p:sldId id="319" r:id="rId10"/>
    <p:sldId id="328" r:id="rId11"/>
    <p:sldId id="326" r:id="rId12"/>
    <p:sldId id="329" r:id="rId13"/>
    <p:sldId id="323" r:id="rId14"/>
    <p:sldId id="322" r:id="rId15"/>
    <p:sldId id="325" r:id="rId16"/>
    <p:sldId id="324" r:id="rId17"/>
    <p:sldId id="327" r:id="rId18"/>
    <p:sldId id="338" r:id="rId19"/>
    <p:sldId id="330" r:id="rId20"/>
    <p:sldId id="331" r:id="rId21"/>
    <p:sldId id="332" r:id="rId22"/>
    <p:sldId id="333" r:id="rId23"/>
    <p:sldId id="334" r:id="rId24"/>
    <p:sldId id="335" r:id="rId25"/>
    <p:sldId id="336" r:id="rId26"/>
    <p:sldId id="337" r:id="rId27"/>
  </p:sldIdLst>
  <p:sldSz cx="9144000" cy="6858000" type="screen4x3"/>
  <p:notesSz cx="7102475" cy="102314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ke Vorstenbosch" initials="MV" lastIdx="28" clrIdx="0"/>
  <p:cmAuthor id="1" name="Carmen Kerkhof" initials="CK" lastIdx="1" clrIdx="1"/>
  <p:cmAuthor id="2" name="Studio-Max PC" initials="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975C9"/>
    <a:srgbClr val="B88B00"/>
    <a:srgbClr val="00518E"/>
    <a:srgbClr val="F27900"/>
    <a:srgbClr val="7030A0"/>
    <a:srgbClr val="75BF43"/>
    <a:srgbClr val="FAFAFA"/>
    <a:srgbClr val="558C30"/>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7190" autoAdjust="0"/>
    <p:restoredTop sz="84706" autoAdjust="0"/>
  </p:normalViewPr>
  <p:slideViewPr>
    <p:cSldViewPr>
      <p:cViewPr>
        <p:scale>
          <a:sx n="96" d="100"/>
          <a:sy n="96" d="100"/>
        </p:scale>
        <p:origin x="-87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142"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elete val="1"/>
          </c:dLbls>
          <c:cat>
            <c:strRef>
              <c:f>('COL import export EU-EFTA'!$A$2:$A$28;'COL import export EU-EFTA'!$A$30:$A$33)</c:f>
              <c:strCache>
                <c:ptCount val="31"/>
                <c:pt idx="0">
                  <c:v>Germany</c:v>
                </c:pt>
                <c:pt idx="1">
                  <c:v>Netherlands</c:v>
                </c:pt>
                <c:pt idx="2">
                  <c:v>United Kingdom</c:v>
                </c:pt>
                <c:pt idx="3">
                  <c:v>Belgium</c:v>
                </c:pt>
                <c:pt idx="4">
                  <c:v>Italy</c:v>
                </c:pt>
                <c:pt idx="5">
                  <c:v>Spain</c:v>
                </c:pt>
                <c:pt idx="6">
                  <c:v>France</c:v>
                </c:pt>
                <c:pt idx="7">
                  <c:v>Poland</c:v>
                </c:pt>
                <c:pt idx="8">
                  <c:v>Portugal</c:v>
                </c:pt>
                <c:pt idx="9">
                  <c:v>Switzerland</c:v>
                </c:pt>
                <c:pt idx="10">
                  <c:v>Finland</c:v>
                </c:pt>
                <c:pt idx="11">
                  <c:v>Norway</c:v>
                </c:pt>
                <c:pt idx="12">
                  <c:v>Sweden</c:v>
                </c:pt>
                <c:pt idx="13">
                  <c:v>Greece</c:v>
                </c:pt>
                <c:pt idx="14">
                  <c:v>Czech republic</c:v>
                </c:pt>
                <c:pt idx="15">
                  <c:v>Austria</c:v>
                </c:pt>
                <c:pt idx="16">
                  <c:v>Denmark</c:v>
                </c:pt>
                <c:pt idx="17">
                  <c:v>Romania</c:v>
                </c:pt>
                <c:pt idx="18">
                  <c:v>Slovakia</c:v>
                </c:pt>
                <c:pt idx="19">
                  <c:v>Ireland</c:v>
                </c:pt>
                <c:pt idx="20">
                  <c:v>Slovenia</c:v>
                </c:pt>
                <c:pt idx="21">
                  <c:v>Hungary</c:v>
                </c:pt>
                <c:pt idx="22">
                  <c:v>Iceland</c:v>
                </c:pt>
                <c:pt idx="23">
                  <c:v>Estonia</c:v>
                </c:pt>
                <c:pt idx="24">
                  <c:v>Luxembourg</c:v>
                </c:pt>
                <c:pt idx="25">
                  <c:v>Bulgaria</c:v>
                </c:pt>
                <c:pt idx="26">
                  <c:v>Lithuania</c:v>
                </c:pt>
                <c:pt idx="27">
                  <c:v>Cyprus</c:v>
                </c:pt>
                <c:pt idx="28">
                  <c:v>Malta</c:v>
                </c:pt>
                <c:pt idx="29">
                  <c:v>Latvia</c:v>
                </c:pt>
                <c:pt idx="30">
                  <c:v>Lichtenstein</c:v>
                </c:pt>
              </c:strCache>
            </c:strRef>
          </c:cat>
          <c:val>
            <c:numRef>
              <c:f>('COL import export EU-EFTA'!$B$2:$B$28;'COL import export EU-EFTA'!$B$30:$B$33)</c:f>
              <c:numCache>
                <c:formatCode>_ * #,##0_ ;_ * \-#,##0_ ;_ * "-"??_ ;_ @_ </c:formatCode>
                <c:ptCount val="31"/>
                <c:pt idx="0">
                  <c:v>932667</c:v>
                </c:pt>
                <c:pt idx="1">
                  <c:v>783810</c:v>
                </c:pt>
                <c:pt idx="2">
                  <c:v>720590</c:v>
                </c:pt>
                <c:pt idx="3">
                  <c:v>591901</c:v>
                </c:pt>
                <c:pt idx="4">
                  <c:v>521670</c:v>
                </c:pt>
                <c:pt idx="5">
                  <c:v>474318</c:v>
                </c:pt>
                <c:pt idx="6">
                  <c:v>404077</c:v>
                </c:pt>
                <c:pt idx="7">
                  <c:v>132614</c:v>
                </c:pt>
                <c:pt idx="8">
                  <c:v>100220</c:v>
                </c:pt>
                <c:pt idx="9">
                  <c:v>99962</c:v>
                </c:pt>
                <c:pt idx="10">
                  <c:v>67349</c:v>
                </c:pt>
                <c:pt idx="11">
                  <c:v>57462</c:v>
                </c:pt>
                <c:pt idx="12">
                  <c:v>32523</c:v>
                </c:pt>
                <c:pt idx="13">
                  <c:v>25191</c:v>
                </c:pt>
                <c:pt idx="14">
                  <c:v>24386</c:v>
                </c:pt>
                <c:pt idx="15">
                  <c:v>19271</c:v>
                </c:pt>
                <c:pt idx="16">
                  <c:v>18515</c:v>
                </c:pt>
                <c:pt idx="17">
                  <c:v>9530</c:v>
                </c:pt>
                <c:pt idx="18">
                  <c:v>6627</c:v>
                </c:pt>
                <c:pt idx="19">
                  <c:v>6497</c:v>
                </c:pt>
                <c:pt idx="20">
                  <c:v>6097</c:v>
                </c:pt>
                <c:pt idx="21">
                  <c:v>4119</c:v>
                </c:pt>
                <c:pt idx="22">
                  <c:v>1969</c:v>
                </c:pt>
                <c:pt idx="23">
                  <c:v>1820</c:v>
                </c:pt>
                <c:pt idx="24">
                  <c:v>467</c:v>
                </c:pt>
                <c:pt idx="25">
                  <c:v>244</c:v>
                </c:pt>
                <c:pt idx="26">
                  <c:v>213</c:v>
                </c:pt>
                <c:pt idx="27">
                  <c:v>160</c:v>
                </c:pt>
                <c:pt idx="28">
                  <c:v>133</c:v>
                </c:pt>
                <c:pt idx="29">
                  <c:v>48</c:v>
                </c:pt>
                <c:pt idx="30">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showLegendKey val="0"/>
            <c:showVal val="0"/>
            <c:showCatName val="1"/>
            <c:showSerName val="0"/>
            <c:showPercent val="1"/>
            <c:showBubbleSize val="0"/>
            <c:showLeaderLines val="1"/>
          </c:dLbls>
          <c:cat>
            <c:strRef>
              <c:f>('COL import export EU-EFTA'!$A$2:$A$28;'COL import export EU-EFTA'!$A$30:$A$33)</c:f>
              <c:strCache>
                <c:ptCount val="31"/>
                <c:pt idx="0">
                  <c:v>Germany</c:v>
                </c:pt>
                <c:pt idx="1">
                  <c:v>Netherlands</c:v>
                </c:pt>
                <c:pt idx="2">
                  <c:v>United Kingdom</c:v>
                </c:pt>
                <c:pt idx="3">
                  <c:v>Belgium</c:v>
                </c:pt>
                <c:pt idx="4">
                  <c:v>Italy</c:v>
                </c:pt>
                <c:pt idx="5">
                  <c:v>Spain</c:v>
                </c:pt>
                <c:pt idx="6">
                  <c:v>France</c:v>
                </c:pt>
                <c:pt idx="7">
                  <c:v>Poland</c:v>
                </c:pt>
                <c:pt idx="8">
                  <c:v>Portugal</c:v>
                </c:pt>
                <c:pt idx="9">
                  <c:v>Switzerland</c:v>
                </c:pt>
                <c:pt idx="10">
                  <c:v>Finland</c:v>
                </c:pt>
                <c:pt idx="11">
                  <c:v>Norway</c:v>
                </c:pt>
                <c:pt idx="12">
                  <c:v>Sweden</c:v>
                </c:pt>
                <c:pt idx="13">
                  <c:v>Greece</c:v>
                </c:pt>
                <c:pt idx="14">
                  <c:v>Czech republic</c:v>
                </c:pt>
                <c:pt idx="15">
                  <c:v>Austria</c:v>
                </c:pt>
                <c:pt idx="16">
                  <c:v>Denmark</c:v>
                </c:pt>
                <c:pt idx="17">
                  <c:v>Romania</c:v>
                </c:pt>
                <c:pt idx="18">
                  <c:v>Slovakia</c:v>
                </c:pt>
                <c:pt idx="19">
                  <c:v>Ireland</c:v>
                </c:pt>
                <c:pt idx="20">
                  <c:v>Slovenia</c:v>
                </c:pt>
                <c:pt idx="21">
                  <c:v>Hungary</c:v>
                </c:pt>
                <c:pt idx="22">
                  <c:v>Iceland</c:v>
                </c:pt>
                <c:pt idx="23">
                  <c:v>Estonia</c:v>
                </c:pt>
                <c:pt idx="24">
                  <c:v>Luxembourg</c:v>
                </c:pt>
                <c:pt idx="25">
                  <c:v>Bulgaria</c:v>
                </c:pt>
                <c:pt idx="26">
                  <c:v>Lithuania</c:v>
                </c:pt>
                <c:pt idx="27">
                  <c:v>Cyprus</c:v>
                </c:pt>
                <c:pt idx="28">
                  <c:v>Malta</c:v>
                </c:pt>
                <c:pt idx="29">
                  <c:v>Latvia</c:v>
                </c:pt>
                <c:pt idx="30">
                  <c:v>Lichtenstein</c:v>
                </c:pt>
              </c:strCache>
            </c:strRef>
          </c:cat>
          <c:val>
            <c:numRef>
              <c:f>('COL import export EU-EFTA'!$B$2:$B$28;'COL import export EU-EFTA'!$B$30:$B$33)</c:f>
              <c:numCache>
                <c:formatCode>_ * #,##0_ ;_ * \-#,##0_ ;_ * "-"??_ ;_ @_ </c:formatCode>
                <c:ptCount val="31"/>
                <c:pt idx="0">
                  <c:v>932667</c:v>
                </c:pt>
                <c:pt idx="1">
                  <c:v>783810</c:v>
                </c:pt>
                <c:pt idx="2">
                  <c:v>720590</c:v>
                </c:pt>
                <c:pt idx="3">
                  <c:v>591901</c:v>
                </c:pt>
                <c:pt idx="4">
                  <c:v>521670</c:v>
                </c:pt>
                <c:pt idx="5">
                  <c:v>474318</c:v>
                </c:pt>
                <c:pt idx="6">
                  <c:v>404077</c:v>
                </c:pt>
                <c:pt idx="7">
                  <c:v>132614</c:v>
                </c:pt>
                <c:pt idx="8">
                  <c:v>100220</c:v>
                </c:pt>
                <c:pt idx="9">
                  <c:v>99962</c:v>
                </c:pt>
                <c:pt idx="10">
                  <c:v>67349</c:v>
                </c:pt>
                <c:pt idx="11">
                  <c:v>57462</c:v>
                </c:pt>
                <c:pt idx="12">
                  <c:v>32523</c:v>
                </c:pt>
                <c:pt idx="13">
                  <c:v>25191</c:v>
                </c:pt>
                <c:pt idx="14">
                  <c:v>24386</c:v>
                </c:pt>
                <c:pt idx="15">
                  <c:v>19271</c:v>
                </c:pt>
                <c:pt idx="16">
                  <c:v>18515</c:v>
                </c:pt>
                <c:pt idx="17">
                  <c:v>9530</c:v>
                </c:pt>
                <c:pt idx="18">
                  <c:v>6627</c:v>
                </c:pt>
                <c:pt idx="19">
                  <c:v>6497</c:v>
                </c:pt>
                <c:pt idx="20">
                  <c:v>6097</c:v>
                </c:pt>
                <c:pt idx="21">
                  <c:v>4119</c:v>
                </c:pt>
                <c:pt idx="22">
                  <c:v>1969</c:v>
                </c:pt>
                <c:pt idx="23">
                  <c:v>1820</c:v>
                </c:pt>
                <c:pt idx="24">
                  <c:v>467</c:v>
                </c:pt>
                <c:pt idx="25">
                  <c:v>244</c:v>
                </c:pt>
                <c:pt idx="26">
                  <c:v>213</c:v>
                </c:pt>
                <c:pt idx="27">
                  <c:v>160</c:v>
                </c:pt>
                <c:pt idx="28">
                  <c:v>133</c:v>
                </c:pt>
                <c:pt idx="29">
                  <c:v>48</c:v>
                </c:pt>
                <c:pt idx="30">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showLegendKey val="0"/>
            <c:showVal val="0"/>
            <c:showCatName val="1"/>
            <c:showSerName val="0"/>
            <c:showPercent val="1"/>
            <c:showBubbleSize val="0"/>
            <c:showLeaderLines val="1"/>
          </c:dLbls>
          <c:cat>
            <c:strRef>
              <c:f>('COL import export EU-EFTA'!$F$2:$F$28;'COL import export EU-EFTA'!$F$30:$F$33)</c:f>
              <c:strCache>
                <c:ptCount val="31"/>
                <c:pt idx="0">
                  <c:v>Germany</c:v>
                </c:pt>
                <c:pt idx="1">
                  <c:v>France</c:v>
                </c:pt>
                <c:pt idx="2">
                  <c:v>Italy</c:v>
                </c:pt>
                <c:pt idx="3">
                  <c:v>Spain</c:v>
                </c:pt>
                <c:pt idx="4">
                  <c:v>Switzerland</c:v>
                </c:pt>
                <c:pt idx="5">
                  <c:v>United Kingdom</c:v>
                </c:pt>
                <c:pt idx="6">
                  <c:v>Netherlands</c:v>
                </c:pt>
                <c:pt idx="7">
                  <c:v>Belgium</c:v>
                </c:pt>
                <c:pt idx="8">
                  <c:v>Sweden</c:v>
                </c:pt>
                <c:pt idx="9">
                  <c:v>Finland</c:v>
                </c:pt>
                <c:pt idx="10">
                  <c:v>Austria</c:v>
                </c:pt>
                <c:pt idx="11">
                  <c:v>Ireland</c:v>
                </c:pt>
                <c:pt idx="12">
                  <c:v>Denmark</c:v>
                </c:pt>
                <c:pt idx="13">
                  <c:v>Lithuania</c:v>
                </c:pt>
                <c:pt idx="14">
                  <c:v>Portugal</c:v>
                </c:pt>
                <c:pt idx="15">
                  <c:v>Norway</c:v>
                </c:pt>
                <c:pt idx="16">
                  <c:v>Czech republic</c:v>
                </c:pt>
                <c:pt idx="17">
                  <c:v>Poland</c:v>
                </c:pt>
                <c:pt idx="18">
                  <c:v>Hungary</c:v>
                </c:pt>
                <c:pt idx="19">
                  <c:v>Latvia</c:v>
                </c:pt>
                <c:pt idx="20">
                  <c:v>Slovakia</c:v>
                </c:pt>
                <c:pt idx="21">
                  <c:v>Bulgaria</c:v>
                </c:pt>
                <c:pt idx="22">
                  <c:v>Romania</c:v>
                </c:pt>
                <c:pt idx="23">
                  <c:v>Luxembourg</c:v>
                </c:pt>
                <c:pt idx="24">
                  <c:v>Slovenia</c:v>
                </c:pt>
                <c:pt idx="25">
                  <c:v>Greece</c:v>
                </c:pt>
                <c:pt idx="26">
                  <c:v>Iceland</c:v>
                </c:pt>
                <c:pt idx="27">
                  <c:v>Estonia</c:v>
                </c:pt>
                <c:pt idx="28">
                  <c:v>Malta</c:v>
                </c:pt>
                <c:pt idx="29">
                  <c:v>Cyprus</c:v>
                </c:pt>
                <c:pt idx="30">
                  <c:v>Lichtenstein</c:v>
                </c:pt>
              </c:strCache>
            </c:strRef>
          </c:cat>
          <c:val>
            <c:numRef>
              <c:f>('COL import export EU-EFTA'!$G$2:$G$28;'COL import export EU-EFTA'!$G$30:$G$33)</c:f>
              <c:numCache>
                <c:formatCode>_ * #,##0_ ;_ * \-#,##0_ ;_ * "-"??_ ;_ @_ </c:formatCode>
                <c:ptCount val="31"/>
                <c:pt idx="0">
                  <c:v>1248324</c:v>
                </c:pt>
                <c:pt idx="1">
                  <c:v>890229</c:v>
                </c:pt>
                <c:pt idx="2">
                  <c:v>482452</c:v>
                </c:pt>
                <c:pt idx="3">
                  <c:v>377714</c:v>
                </c:pt>
                <c:pt idx="4">
                  <c:v>309792</c:v>
                </c:pt>
                <c:pt idx="5">
                  <c:v>303557</c:v>
                </c:pt>
                <c:pt idx="6">
                  <c:v>240660</c:v>
                </c:pt>
                <c:pt idx="7">
                  <c:v>121806</c:v>
                </c:pt>
                <c:pt idx="8">
                  <c:v>113744</c:v>
                </c:pt>
                <c:pt idx="9">
                  <c:v>110821</c:v>
                </c:pt>
                <c:pt idx="10">
                  <c:v>90583</c:v>
                </c:pt>
                <c:pt idx="11">
                  <c:v>78430</c:v>
                </c:pt>
                <c:pt idx="12">
                  <c:v>51106</c:v>
                </c:pt>
                <c:pt idx="13">
                  <c:v>41415</c:v>
                </c:pt>
                <c:pt idx="14">
                  <c:v>21960</c:v>
                </c:pt>
                <c:pt idx="15">
                  <c:v>20580</c:v>
                </c:pt>
                <c:pt idx="16">
                  <c:v>16810</c:v>
                </c:pt>
                <c:pt idx="17">
                  <c:v>16188</c:v>
                </c:pt>
                <c:pt idx="18">
                  <c:v>12571</c:v>
                </c:pt>
                <c:pt idx="19">
                  <c:v>10412</c:v>
                </c:pt>
                <c:pt idx="20">
                  <c:v>10102</c:v>
                </c:pt>
                <c:pt idx="21">
                  <c:v>6923</c:v>
                </c:pt>
                <c:pt idx="22">
                  <c:v>6233</c:v>
                </c:pt>
                <c:pt idx="23">
                  <c:v>4693</c:v>
                </c:pt>
                <c:pt idx="24">
                  <c:v>4591</c:v>
                </c:pt>
                <c:pt idx="25">
                  <c:v>1245</c:v>
                </c:pt>
                <c:pt idx="26">
                  <c:v>911</c:v>
                </c:pt>
                <c:pt idx="27">
                  <c:v>896</c:v>
                </c:pt>
                <c:pt idx="28">
                  <c:v>768</c:v>
                </c:pt>
                <c:pt idx="29">
                  <c:v>63</c:v>
                </c:pt>
                <c:pt idx="30">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077739" cy="511572"/>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3093" y="1"/>
            <a:ext cx="3077739" cy="511572"/>
          </a:xfrm>
          <a:prstGeom prst="rect">
            <a:avLst/>
          </a:prstGeom>
        </p:spPr>
        <p:txBody>
          <a:bodyPr vert="horz" lIns="99048" tIns="49524" rIns="99048" bIns="49524" rtlCol="0"/>
          <a:lstStyle>
            <a:lvl1pPr algn="r">
              <a:defRPr sz="1300"/>
            </a:lvl1pPr>
          </a:lstStyle>
          <a:p>
            <a:fld id="{CD0F4A97-0281-4F21-AEF3-7720AB65BE90}" type="datetimeFigureOut">
              <a:rPr lang="nl-NL" smtClean="0"/>
              <a:pPr/>
              <a:t>24-5-2012</a:t>
            </a:fld>
            <a:endParaRPr lang="nl-NL"/>
          </a:p>
        </p:txBody>
      </p:sp>
      <p:sp>
        <p:nvSpPr>
          <p:cNvPr id="4" name="Tijdelijke aanduiding voor voettekst 3"/>
          <p:cNvSpPr>
            <a:spLocks noGrp="1"/>
          </p:cNvSpPr>
          <p:nvPr>
            <p:ph type="ftr" sz="quarter" idx="2"/>
          </p:nvPr>
        </p:nvSpPr>
        <p:spPr>
          <a:xfrm>
            <a:off x="0" y="9718091"/>
            <a:ext cx="3077739" cy="511572"/>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093" y="9718091"/>
            <a:ext cx="3077739" cy="511572"/>
          </a:xfrm>
          <a:prstGeom prst="rect">
            <a:avLst/>
          </a:prstGeom>
        </p:spPr>
        <p:txBody>
          <a:bodyPr vert="horz" lIns="99048" tIns="49524" rIns="99048" bIns="49524" rtlCol="0" anchor="b"/>
          <a:lstStyle>
            <a:lvl1pPr algn="r">
              <a:defRPr sz="1300"/>
            </a:lvl1pPr>
          </a:lstStyle>
          <a:p>
            <a:fld id="{11DAAEE9-8DD8-4887-8004-3BFEB40F2634}" type="slidenum">
              <a:rPr lang="nl-NL" smtClean="0"/>
              <a:pPr/>
              <a:t>‹nr.›</a:t>
            </a:fld>
            <a:endParaRPr lang="nl-NL"/>
          </a:p>
        </p:txBody>
      </p:sp>
    </p:spTree>
    <p:extLst>
      <p:ext uri="{BB962C8B-B14F-4D97-AF65-F5344CB8AC3E}">
        <p14:creationId xmlns:p14="http://schemas.microsoft.com/office/powerpoint/2010/main" val="313652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077739" cy="511572"/>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3093" y="1"/>
            <a:ext cx="3077739" cy="511572"/>
          </a:xfrm>
          <a:prstGeom prst="rect">
            <a:avLst/>
          </a:prstGeom>
        </p:spPr>
        <p:txBody>
          <a:bodyPr vert="horz" lIns="99048" tIns="49524" rIns="99048" bIns="49524" rtlCol="0"/>
          <a:lstStyle>
            <a:lvl1pPr algn="r">
              <a:defRPr sz="1300"/>
            </a:lvl1pPr>
          </a:lstStyle>
          <a:p>
            <a:fld id="{C116D1FD-C055-4112-8ACE-458F71595550}" type="datetimeFigureOut">
              <a:rPr lang="nl-NL" smtClean="0"/>
              <a:pPr/>
              <a:t>24-5-2012</a:t>
            </a:fld>
            <a:endParaRPr lang="nl-NL"/>
          </a:p>
        </p:txBody>
      </p:sp>
      <p:sp>
        <p:nvSpPr>
          <p:cNvPr id="4" name="Tijdelijke aanduiding voor dia-afbeelding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10248" y="4859933"/>
            <a:ext cx="5681980" cy="4604147"/>
          </a:xfrm>
          <a:prstGeom prst="rect">
            <a:avLst/>
          </a:prstGeom>
        </p:spPr>
        <p:txBody>
          <a:bodyPr vert="horz" lIns="99048" tIns="49524" rIns="99048" bIns="49524"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18091"/>
            <a:ext cx="3077739" cy="511572"/>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093" y="9718091"/>
            <a:ext cx="3077739" cy="511572"/>
          </a:xfrm>
          <a:prstGeom prst="rect">
            <a:avLst/>
          </a:prstGeom>
        </p:spPr>
        <p:txBody>
          <a:bodyPr vert="horz" lIns="99048" tIns="49524" rIns="99048" bIns="49524" rtlCol="0" anchor="b"/>
          <a:lstStyle>
            <a:lvl1pPr algn="r">
              <a:defRPr sz="1300"/>
            </a:lvl1pPr>
          </a:lstStyle>
          <a:p>
            <a:fld id="{A90F044B-0750-4440-8747-89584C22E075}" type="slidenum">
              <a:rPr lang="nl-NL" smtClean="0"/>
              <a:pPr/>
              <a:t>‹nr.›</a:t>
            </a:fld>
            <a:endParaRPr lang="nl-NL"/>
          </a:p>
        </p:txBody>
      </p:sp>
    </p:spTree>
    <p:extLst>
      <p:ext uri="{BB962C8B-B14F-4D97-AF65-F5344CB8AC3E}">
        <p14:creationId xmlns:p14="http://schemas.microsoft.com/office/powerpoint/2010/main" val="360038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1</a:t>
            </a:fld>
            <a:endParaRPr lang="nl-NL"/>
          </a:p>
        </p:txBody>
      </p:sp>
    </p:spTree>
    <p:extLst>
      <p:ext uri="{BB962C8B-B14F-4D97-AF65-F5344CB8AC3E}">
        <p14:creationId xmlns:p14="http://schemas.microsoft.com/office/powerpoint/2010/main" val="125416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Mostly</a:t>
            </a:r>
            <a:r>
              <a:rPr lang="nl-NL" dirty="0" smtClean="0"/>
              <a:t> brands: </a:t>
            </a:r>
            <a:r>
              <a:rPr lang="nl-NL" dirty="0" err="1" smtClean="0"/>
              <a:t>unique</a:t>
            </a:r>
            <a:r>
              <a:rPr lang="nl-NL" dirty="0" smtClean="0"/>
              <a:t> </a:t>
            </a:r>
            <a:r>
              <a:rPr lang="nl-NL" dirty="0" err="1" smtClean="0"/>
              <a:t>compared</a:t>
            </a:r>
            <a:r>
              <a:rPr lang="nl-NL" dirty="0" smtClean="0"/>
              <a:t> </a:t>
            </a:r>
            <a:r>
              <a:rPr lang="nl-NL" dirty="0" err="1" smtClean="0"/>
              <a:t>to</a:t>
            </a:r>
            <a:r>
              <a:rPr lang="nl-NL" dirty="0" smtClean="0"/>
              <a:t> </a:t>
            </a:r>
            <a:r>
              <a:rPr lang="nl-NL" dirty="0" err="1" smtClean="0"/>
              <a:t>other</a:t>
            </a:r>
            <a:r>
              <a:rPr lang="nl-NL" dirty="0" smtClean="0"/>
              <a:t> CBI </a:t>
            </a:r>
            <a:r>
              <a:rPr lang="nl-NL" dirty="0" err="1" smtClean="0"/>
              <a:t>countries</a:t>
            </a:r>
            <a:r>
              <a:rPr lang="nl-NL" dirty="0" smtClean="0"/>
              <a:t>,</a:t>
            </a:r>
            <a:r>
              <a:rPr lang="nl-NL" baseline="0" dirty="0" smtClean="0"/>
              <a:t> eg Peru, Bolivia, Vietnam </a:t>
            </a:r>
            <a:r>
              <a:rPr lang="nl-NL" baseline="0" dirty="0" err="1" smtClean="0"/>
              <a:t>and</a:t>
            </a:r>
            <a:r>
              <a:rPr lang="nl-NL" baseline="0" dirty="0" smtClean="0"/>
              <a:t> Macedonia. In Bolivia </a:t>
            </a:r>
            <a:r>
              <a:rPr lang="nl-NL" baseline="0" dirty="0" err="1" smtClean="0"/>
              <a:t>and</a:t>
            </a:r>
            <a:r>
              <a:rPr lang="nl-NL" baseline="0" dirty="0" smtClean="0"/>
              <a:t> Peru </a:t>
            </a:r>
            <a:r>
              <a:rPr lang="nl-NL" baseline="0" dirty="0" err="1" smtClean="0"/>
              <a:t>mostly</a:t>
            </a:r>
            <a:r>
              <a:rPr lang="nl-NL" baseline="0" dirty="0" smtClean="0"/>
              <a:t> private label. Vietnam </a:t>
            </a:r>
            <a:r>
              <a:rPr lang="nl-NL" baseline="0" dirty="0" err="1" smtClean="0"/>
              <a:t>and</a:t>
            </a:r>
            <a:r>
              <a:rPr lang="nl-NL" baseline="0" dirty="0" smtClean="0"/>
              <a:t> Macedonia </a:t>
            </a:r>
            <a:r>
              <a:rPr lang="nl-NL" baseline="0" dirty="0" err="1" smtClean="0"/>
              <a:t>mostly</a:t>
            </a:r>
            <a:r>
              <a:rPr lang="nl-NL" baseline="0" dirty="0" smtClean="0"/>
              <a:t> CMT.</a:t>
            </a:r>
          </a:p>
          <a:p>
            <a:r>
              <a:rPr lang="nl-NL" baseline="0" dirty="0" err="1" smtClean="0"/>
              <a:t>Color</a:t>
            </a:r>
            <a:r>
              <a:rPr lang="nl-NL" baseline="0" dirty="0" smtClean="0"/>
              <a:t> </a:t>
            </a:r>
            <a:r>
              <a:rPr lang="nl-NL" baseline="0" dirty="0" err="1" smtClean="0"/>
              <a:t>Siete</a:t>
            </a:r>
            <a:r>
              <a:rPr lang="nl-NL" baseline="0" dirty="0" smtClean="0"/>
              <a:t> = </a:t>
            </a:r>
            <a:r>
              <a:rPr lang="nl-NL" baseline="0" dirty="0" err="1" smtClean="0"/>
              <a:t>men’s</a:t>
            </a:r>
            <a:r>
              <a:rPr lang="nl-NL" baseline="0" dirty="0" smtClean="0"/>
              <a:t> </a:t>
            </a:r>
            <a:r>
              <a:rPr lang="nl-NL" baseline="0" dirty="0" err="1" smtClean="0"/>
              <a:t>wear</a:t>
            </a:r>
            <a:endParaRPr lang="nl-NL" baseline="0" dirty="0" smtClean="0"/>
          </a:p>
          <a:p>
            <a:r>
              <a:rPr lang="nl-NL" baseline="0" dirty="0" err="1" smtClean="0"/>
              <a:t>Creytext</a:t>
            </a:r>
            <a:r>
              <a:rPr lang="nl-NL" baseline="0" dirty="0" smtClean="0"/>
              <a:t> = </a:t>
            </a:r>
            <a:r>
              <a:rPr lang="nl-NL" baseline="0" dirty="0" err="1" smtClean="0"/>
              <a:t>children’s</a:t>
            </a:r>
            <a:r>
              <a:rPr lang="nl-NL" baseline="0" dirty="0" smtClean="0"/>
              <a:t> </a:t>
            </a:r>
            <a:r>
              <a:rPr lang="nl-NL" baseline="0" dirty="0" err="1" smtClean="0"/>
              <a:t>wear</a:t>
            </a:r>
            <a:endParaRPr lang="nl-NL" baseline="0" dirty="0" smtClean="0"/>
          </a:p>
          <a:p>
            <a:endParaRPr lang="nl-NL"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err="1" smtClean="0"/>
              <a:t>Expensive</a:t>
            </a:r>
            <a:r>
              <a:rPr lang="nl-NL" baseline="0" dirty="0" smtClean="0"/>
              <a:t> </a:t>
            </a:r>
            <a:r>
              <a:rPr lang="nl-NL" baseline="0" dirty="0" err="1" smtClean="0"/>
              <a:t>because</a:t>
            </a:r>
            <a:r>
              <a:rPr lang="nl-NL" baseline="0" dirty="0" smtClean="0"/>
              <a:t>: </a:t>
            </a:r>
            <a:r>
              <a:rPr lang="nl-NL" dirty="0" err="1" smtClean="0"/>
              <a:t>everything</a:t>
            </a:r>
            <a:r>
              <a:rPr lang="nl-NL" dirty="0" smtClean="0"/>
              <a:t>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a:t>
            </a:r>
            <a:r>
              <a:rPr lang="nl-NL" dirty="0" err="1" smtClean="0"/>
              <a:t>imported</a:t>
            </a:r>
            <a:r>
              <a:rPr lang="nl-NL" dirty="0" smtClean="0"/>
              <a:t> </a:t>
            </a:r>
            <a:r>
              <a:rPr lang="nl-NL" dirty="0" err="1" smtClean="0"/>
              <a:t>from</a:t>
            </a:r>
            <a:r>
              <a:rPr lang="nl-NL" dirty="0" smtClean="0"/>
              <a:t> </a:t>
            </a:r>
            <a:r>
              <a:rPr lang="nl-NL" dirty="0" err="1" smtClean="0"/>
              <a:t>other</a:t>
            </a:r>
            <a:r>
              <a:rPr lang="nl-NL" dirty="0" smtClean="0"/>
              <a:t> </a:t>
            </a:r>
            <a:r>
              <a:rPr lang="nl-NL" dirty="0" err="1" smtClean="0"/>
              <a:t>countries</a:t>
            </a:r>
            <a:r>
              <a:rPr lang="nl-NL" dirty="0" smtClean="0"/>
              <a:t> – no </a:t>
            </a:r>
            <a:r>
              <a:rPr lang="nl-NL" dirty="0" err="1" smtClean="0"/>
              <a:t>typically</a:t>
            </a:r>
            <a:r>
              <a:rPr lang="nl-NL" dirty="0" smtClean="0"/>
              <a:t> </a:t>
            </a:r>
            <a:r>
              <a:rPr lang="nl-NL" dirty="0" err="1" smtClean="0"/>
              <a:t>Colombian</a:t>
            </a:r>
            <a:r>
              <a:rPr lang="nl-NL" dirty="0" smtClean="0"/>
              <a:t> </a:t>
            </a:r>
            <a:r>
              <a:rPr lang="nl-NL" dirty="0" err="1" smtClean="0"/>
              <a:t>materials</a:t>
            </a:r>
            <a:r>
              <a:rPr lang="nl-NL" dirty="0" smtClean="0"/>
              <a:t>, </a:t>
            </a:r>
            <a:r>
              <a:rPr lang="nl-NL" dirty="0" err="1" smtClean="0"/>
              <a:t>such</a:t>
            </a:r>
            <a:r>
              <a:rPr lang="nl-NL" dirty="0" smtClean="0"/>
              <a:t> as Peru (</a:t>
            </a:r>
            <a:r>
              <a:rPr lang="nl-NL" dirty="0" err="1" smtClean="0"/>
              <a:t>pima</a:t>
            </a:r>
            <a:r>
              <a:rPr lang="nl-NL" dirty="0" smtClean="0"/>
              <a:t> </a:t>
            </a:r>
            <a:r>
              <a:rPr lang="nl-NL" dirty="0" err="1" smtClean="0"/>
              <a:t>cotton</a:t>
            </a:r>
            <a:r>
              <a:rPr lang="nl-NL" dirty="0" smtClean="0"/>
              <a:t>), or Bolivia (alpaca)</a:t>
            </a:r>
          </a:p>
          <a:p>
            <a:endParaRPr lang="nl-NL" baseline="0" dirty="0" smtClean="0"/>
          </a:p>
          <a:p>
            <a:r>
              <a:rPr lang="nl-NL" baseline="0" dirty="0" smtClean="0"/>
              <a:t>European taste: </a:t>
            </a:r>
            <a:r>
              <a:rPr lang="nl-NL" baseline="0" dirty="0" err="1" smtClean="0"/>
              <a:t>natural</a:t>
            </a:r>
            <a:r>
              <a:rPr lang="nl-NL" baseline="0" dirty="0" smtClean="0"/>
              <a:t>, </a:t>
            </a:r>
            <a:r>
              <a:rPr lang="nl-NL" baseline="0" dirty="0" err="1" smtClean="0"/>
              <a:t>don’t</a:t>
            </a:r>
            <a:r>
              <a:rPr lang="nl-NL" baseline="0" dirty="0" smtClean="0"/>
              <a:t> </a:t>
            </a:r>
            <a:r>
              <a:rPr lang="nl-NL" baseline="0" dirty="0" err="1" smtClean="0"/>
              <a:t>overdo</a:t>
            </a:r>
            <a:r>
              <a:rPr lang="nl-NL" baseline="0" dirty="0" smtClean="0"/>
              <a:t> </a:t>
            </a:r>
            <a:r>
              <a:rPr lang="nl-NL" baseline="0" dirty="0" err="1" smtClean="0"/>
              <a:t>it</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17</a:t>
            </a:fld>
            <a:endParaRPr lang="nl-NL"/>
          </a:p>
        </p:txBody>
      </p:sp>
    </p:spTree>
    <p:extLst>
      <p:ext uri="{BB962C8B-B14F-4D97-AF65-F5344CB8AC3E}">
        <p14:creationId xmlns:p14="http://schemas.microsoft.com/office/powerpoint/2010/main" val="185015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Mostly</a:t>
            </a:r>
            <a:r>
              <a:rPr lang="nl-NL" dirty="0" smtClean="0"/>
              <a:t> brands: </a:t>
            </a:r>
            <a:r>
              <a:rPr lang="nl-NL" dirty="0" err="1" smtClean="0"/>
              <a:t>unique</a:t>
            </a:r>
            <a:r>
              <a:rPr lang="nl-NL" dirty="0" smtClean="0"/>
              <a:t> </a:t>
            </a:r>
            <a:r>
              <a:rPr lang="nl-NL" dirty="0" err="1" smtClean="0"/>
              <a:t>compared</a:t>
            </a:r>
            <a:r>
              <a:rPr lang="nl-NL" dirty="0" smtClean="0"/>
              <a:t> </a:t>
            </a:r>
            <a:r>
              <a:rPr lang="nl-NL" dirty="0" err="1" smtClean="0"/>
              <a:t>to</a:t>
            </a:r>
            <a:r>
              <a:rPr lang="nl-NL" dirty="0" smtClean="0"/>
              <a:t> </a:t>
            </a:r>
            <a:r>
              <a:rPr lang="nl-NL" dirty="0" err="1" smtClean="0"/>
              <a:t>other</a:t>
            </a:r>
            <a:r>
              <a:rPr lang="nl-NL" dirty="0" smtClean="0"/>
              <a:t> CBI </a:t>
            </a:r>
            <a:r>
              <a:rPr lang="nl-NL" dirty="0" err="1" smtClean="0"/>
              <a:t>countries</a:t>
            </a:r>
            <a:r>
              <a:rPr lang="nl-NL" dirty="0" smtClean="0"/>
              <a:t>,</a:t>
            </a:r>
            <a:r>
              <a:rPr lang="nl-NL" baseline="0" dirty="0" smtClean="0"/>
              <a:t> eg Peru, Bolivia, Vietnam </a:t>
            </a:r>
            <a:r>
              <a:rPr lang="nl-NL" baseline="0" dirty="0" err="1" smtClean="0"/>
              <a:t>and</a:t>
            </a:r>
            <a:r>
              <a:rPr lang="nl-NL" baseline="0" dirty="0" smtClean="0"/>
              <a:t> Macedonia. In Bolivia </a:t>
            </a:r>
            <a:r>
              <a:rPr lang="nl-NL" baseline="0" dirty="0" err="1" smtClean="0"/>
              <a:t>and</a:t>
            </a:r>
            <a:r>
              <a:rPr lang="nl-NL" baseline="0" dirty="0" smtClean="0"/>
              <a:t> Peru </a:t>
            </a:r>
            <a:r>
              <a:rPr lang="nl-NL" baseline="0" dirty="0" err="1" smtClean="0"/>
              <a:t>mostly</a:t>
            </a:r>
            <a:r>
              <a:rPr lang="nl-NL" baseline="0" dirty="0" smtClean="0"/>
              <a:t> private label. Vietnam </a:t>
            </a:r>
            <a:r>
              <a:rPr lang="nl-NL" baseline="0" dirty="0" err="1" smtClean="0"/>
              <a:t>and</a:t>
            </a:r>
            <a:r>
              <a:rPr lang="nl-NL" baseline="0" dirty="0" smtClean="0"/>
              <a:t> Macedonia </a:t>
            </a:r>
            <a:r>
              <a:rPr lang="nl-NL" baseline="0" dirty="0" err="1" smtClean="0"/>
              <a:t>mostly</a:t>
            </a:r>
            <a:r>
              <a:rPr lang="nl-NL" baseline="0" dirty="0" smtClean="0"/>
              <a:t> CMT.</a:t>
            </a:r>
          </a:p>
          <a:p>
            <a:r>
              <a:rPr lang="nl-NL" baseline="0" dirty="0" err="1" smtClean="0"/>
              <a:t>Color</a:t>
            </a:r>
            <a:r>
              <a:rPr lang="nl-NL" baseline="0" dirty="0" smtClean="0"/>
              <a:t> </a:t>
            </a:r>
            <a:r>
              <a:rPr lang="nl-NL" baseline="0" dirty="0" err="1" smtClean="0"/>
              <a:t>Siete</a:t>
            </a:r>
            <a:r>
              <a:rPr lang="nl-NL" baseline="0" dirty="0" smtClean="0"/>
              <a:t> = </a:t>
            </a:r>
            <a:r>
              <a:rPr lang="nl-NL" baseline="0" dirty="0" err="1" smtClean="0"/>
              <a:t>men’s</a:t>
            </a:r>
            <a:r>
              <a:rPr lang="nl-NL" baseline="0" dirty="0" smtClean="0"/>
              <a:t> </a:t>
            </a:r>
            <a:r>
              <a:rPr lang="nl-NL" baseline="0" dirty="0" err="1" smtClean="0"/>
              <a:t>wear</a:t>
            </a:r>
            <a:endParaRPr lang="nl-NL" baseline="0" dirty="0" smtClean="0"/>
          </a:p>
          <a:p>
            <a:r>
              <a:rPr lang="nl-NL" baseline="0" dirty="0" err="1" smtClean="0"/>
              <a:t>Creytext</a:t>
            </a:r>
            <a:r>
              <a:rPr lang="nl-NL" baseline="0" dirty="0" smtClean="0"/>
              <a:t> = </a:t>
            </a:r>
            <a:r>
              <a:rPr lang="nl-NL" baseline="0" dirty="0" err="1" smtClean="0"/>
              <a:t>children’s</a:t>
            </a:r>
            <a:r>
              <a:rPr lang="nl-NL" baseline="0" dirty="0" smtClean="0"/>
              <a:t> </a:t>
            </a:r>
            <a:r>
              <a:rPr lang="nl-NL" baseline="0" dirty="0" err="1" smtClean="0"/>
              <a:t>wear</a:t>
            </a:r>
            <a:endParaRPr lang="nl-NL" baseline="0" dirty="0" smtClean="0"/>
          </a:p>
          <a:p>
            <a:endParaRPr lang="nl-NL"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err="1" smtClean="0"/>
              <a:t>Expensive</a:t>
            </a:r>
            <a:r>
              <a:rPr lang="nl-NL" baseline="0" dirty="0" smtClean="0"/>
              <a:t> </a:t>
            </a:r>
            <a:r>
              <a:rPr lang="nl-NL" baseline="0" dirty="0" err="1" smtClean="0"/>
              <a:t>because</a:t>
            </a:r>
            <a:r>
              <a:rPr lang="nl-NL" baseline="0" dirty="0" smtClean="0"/>
              <a:t>: </a:t>
            </a:r>
            <a:r>
              <a:rPr lang="nl-NL" dirty="0" err="1" smtClean="0"/>
              <a:t>everything</a:t>
            </a:r>
            <a:r>
              <a:rPr lang="nl-NL" dirty="0" smtClean="0"/>
              <a:t>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a:t>
            </a:r>
            <a:r>
              <a:rPr lang="nl-NL" dirty="0" err="1" smtClean="0"/>
              <a:t>imported</a:t>
            </a:r>
            <a:r>
              <a:rPr lang="nl-NL" dirty="0" smtClean="0"/>
              <a:t> </a:t>
            </a:r>
            <a:r>
              <a:rPr lang="nl-NL" dirty="0" err="1" smtClean="0"/>
              <a:t>from</a:t>
            </a:r>
            <a:r>
              <a:rPr lang="nl-NL" dirty="0" smtClean="0"/>
              <a:t> </a:t>
            </a:r>
            <a:r>
              <a:rPr lang="nl-NL" dirty="0" err="1" smtClean="0"/>
              <a:t>other</a:t>
            </a:r>
            <a:r>
              <a:rPr lang="nl-NL" dirty="0" smtClean="0"/>
              <a:t> </a:t>
            </a:r>
            <a:r>
              <a:rPr lang="nl-NL" dirty="0" err="1" smtClean="0"/>
              <a:t>countries</a:t>
            </a:r>
            <a:r>
              <a:rPr lang="nl-NL" dirty="0" smtClean="0"/>
              <a:t> – no </a:t>
            </a:r>
            <a:r>
              <a:rPr lang="nl-NL" dirty="0" err="1" smtClean="0"/>
              <a:t>typically</a:t>
            </a:r>
            <a:r>
              <a:rPr lang="nl-NL" dirty="0" smtClean="0"/>
              <a:t> </a:t>
            </a:r>
            <a:r>
              <a:rPr lang="nl-NL" dirty="0" err="1" smtClean="0"/>
              <a:t>Colombian</a:t>
            </a:r>
            <a:r>
              <a:rPr lang="nl-NL" dirty="0" smtClean="0"/>
              <a:t> </a:t>
            </a:r>
            <a:r>
              <a:rPr lang="nl-NL" dirty="0" err="1" smtClean="0"/>
              <a:t>materials</a:t>
            </a:r>
            <a:r>
              <a:rPr lang="nl-NL" dirty="0" smtClean="0"/>
              <a:t>, </a:t>
            </a:r>
            <a:r>
              <a:rPr lang="nl-NL" dirty="0" err="1" smtClean="0"/>
              <a:t>such</a:t>
            </a:r>
            <a:r>
              <a:rPr lang="nl-NL" dirty="0" smtClean="0"/>
              <a:t> as Peru (</a:t>
            </a:r>
            <a:r>
              <a:rPr lang="nl-NL" dirty="0" err="1" smtClean="0"/>
              <a:t>pima</a:t>
            </a:r>
            <a:r>
              <a:rPr lang="nl-NL" dirty="0" smtClean="0"/>
              <a:t> </a:t>
            </a:r>
            <a:r>
              <a:rPr lang="nl-NL" dirty="0" err="1" smtClean="0"/>
              <a:t>cotton</a:t>
            </a:r>
            <a:r>
              <a:rPr lang="nl-NL" dirty="0" smtClean="0"/>
              <a:t>), or Bolivia (alpaca)</a:t>
            </a:r>
          </a:p>
          <a:p>
            <a:endParaRPr lang="nl-NL" baseline="0" dirty="0" smtClean="0"/>
          </a:p>
          <a:p>
            <a:r>
              <a:rPr lang="nl-NL" baseline="0" dirty="0" smtClean="0"/>
              <a:t>European taste: </a:t>
            </a:r>
            <a:r>
              <a:rPr lang="nl-NL" baseline="0" dirty="0" err="1" smtClean="0"/>
              <a:t>natural</a:t>
            </a:r>
            <a:r>
              <a:rPr lang="nl-NL" baseline="0" dirty="0" smtClean="0"/>
              <a:t>, </a:t>
            </a:r>
            <a:r>
              <a:rPr lang="nl-NL" baseline="0" dirty="0" err="1" smtClean="0"/>
              <a:t>don’t</a:t>
            </a:r>
            <a:r>
              <a:rPr lang="nl-NL" baseline="0" dirty="0" smtClean="0"/>
              <a:t> </a:t>
            </a:r>
            <a:r>
              <a:rPr lang="nl-NL" baseline="0" dirty="0" err="1" smtClean="0"/>
              <a:t>overdo</a:t>
            </a:r>
            <a:r>
              <a:rPr lang="nl-NL" baseline="0" dirty="0" smtClean="0"/>
              <a:t> </a:t>
            </a:r>
            <a:r>
              <a:rPr lang="nl-NL" baseline="0" dirty="0" err="1" smtClean="0"/>
              <a:t>it</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19</a:t>
            </a:fld>
            <a:endParaRPr lang="nl-NL"/>
          </a:p>
        </p:txBody>
      </p:sp>
    </p:spTree>
    <p:extLst>
      <p:ext uri="{BB962C8B-B14F-4D97-AF65-F5344CB8AC3E}">
        <p14:creationId xmlns:p14="http://schemas.microsoft.com/office/powerpoint/2010/main" val="185015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establishing</a:t>
            </a:r>
            <a:r>
              <a:rPr lang="nl-NL" dirty="0" smtClean="0"/>
              <a:t> </a:t>
            </a:r>
            <a:r>
              <a:rPr lang="nl-NL" dirty="0" err="1" smtClean="0"/>
              <a:t>sustainable</a:t>
            </a:r>
            <a:r>
              <a:rPr lang="nl-NL" dirty="0" smtClean="0"/>
              <a:t> relations </a:t>
            </a:r>
            <a:r>
              <a:rPr lang="nl-NL" dirty="0" err="1" smtClean="0"/>
              <a:t>between</a:t>
            </a:r>
            <a:r>
              <a:rPr lang="nl-NL" dirty="0" smtClean="0"/>
              <a:t> </a:t>
            </a:r>
            <a:r>
              <a:rPr lang="nl-NL" dirty="0" err="1" smtClean="0"/>
              <a:t>Colombian</a:t>
            </a:r>
            <a:r>
              <a:rPr lang="nl-NL" dirty="0" smtClean="0"/>
              <a:t> </a:t>
            </a:r>
            <a:r>
              <a:rPr lang="nl-NL" dirty="0" err="1" smtClean="0"/>
              <a:t>exporter</a:t>
            </a:r>
            <a:r>
              <a:rPr lang="nl-NL" dirty="0" smtClean="0"/>
              <a:t> </a:t>
            </a:r>
            <a:r>
              <a:rPr lang="nl-NL" dirty="0" err="1" smtClean="0"/>
              <a:t>and</a:t>
            </a:r>
            <a:r>
              <a:rPr lang="nl-NL" dirty="0" smtClean="0"/>
              <a:t> European </a:t>
            </a:r>
            <a:r>
              <a:rPr lang="nl-NL" dirty="0" err="1" smtClean="0"/>
              <a:t>importer</a:t>
            </a:r>
            <a:r>
              <a:rPr lang="nl-NL" dirty="0" smtClean="0"/>
              <a:t> is </a:t>
            </a:r>
            <a:r>
              <a:rPr lang="nl-NL" dirty="0" err="1" smtClean="0"/>
              <a:t>an</a:t>
            </a:r>
            <a:r>
              <a:rPr lang="nl-NL" dirty="0" smtClean="0"/>
              <a:t> issue:</a:t>
            </a:r>
            <a:r>
              <a:rPr lang="nl-NL" baseline="0" dirty="0" smtClean="0"/>
              <a:t> </a:t>
            </a:r>
            <a:r>
              <a:rPr lang="nl-NL" baseline="0" dirty="0" err="1" smtClean="0"/>
              <a:t>there</a:t>
            </a:r>
            <a:r>
              <a:rPr lang="nl-NL" baseline="0" dirty="0" smtClean="0"/>
              <a:t> is </a:t>
            </a:r>
            <a:r>
              <a:rPr lang="nl-NL" baseline="0" dirty="0" err="1" smtClean="0"/>
              <a:t>much</a:t>
            </a:r>
            <a:r>
              <a:rPr lang="nl-NL" baseline="0" dirty="0" smtClean="0"/>
              <a:t> </a:t>
            </a:r>
            <a:r>
              <a:rPr lang="nl-NL" baseline="0" dirty="0" err="1" smtClean="0"/>
              <a:t>informality</a:t>
            </a:r>
            <a:r>
              <a:rPr lang="nl-NL" baseline="0" dirty="0" smtClean="0"/>
              <a:t> in </a:t>
            </a:r>
            <a:r>
              <a:rPr lang="nl-NL" baseline="0" dirty="0" err="1" smtClean="0"/>
              <a:t>this</a:t>
            </a:r>
            <a:r>
              <a:rPr lang="nl-NL" baseline="0" dirty="0" smtClean="0"/>
              <a:t> sector; </a:t>
            </a:r>
            <a:r>
              <a:rPr lang="nl-NL" baseline="0" dirty="0" err="1" smtClean="0"/>
              <a:t>not</a:t>
            </a:r>
            <a:r>
              <a:rPr lang="nl-NL" baseline="0" dirty="0" smtClean="0"/>
              <a:t> </a:t>
            </a:r>
            <a:r>
              <a:rPr lang="nl-NL" baseline="0" dirty="0" err="1" smtClean="0"/>
              <a:t>much</a:t>
            </a:r>
            <a:r>
              <a:rPr lang="nl-NL" baseline="0" dirty="0" smtClean="0"/>
              <a:t> </a:t>
            </a:r>
            <a:r>
              <a:rPr lang="nl-NL" baseline="0" dirty="0" err="1" smtClean="0"/>
              <a:t>loyalty</a:t>
            </a:r>
            <a:r>
              <a:rPr lang="nl-NL" baseline="0" dirty="0" smtClean="0"/>
              <a:t>, </a:t>
            </a:r>
            <a:r>
              <a:rPr lang="nl-NL" baseline="0" dirty="0" err="1" smtClean="0"/>
              <a:t>many</a:t>
            </a:r>
            <a:r>
              <a:rPr lang="nl-NL" baseline="0" dirty="0" smtClean="0"/>
              <a:t> operators on the spot market, </a:t>
            </a:r>
            <a:r>
              <a:rPr lang="nl-NL" baseline="0" dirty="0" err="1" smtClean="0"/>
              <a:t>there</a:t>
            </a:r>
            <a:r>
              <a:rPr lang="nl-NL" baseline="0" dirty="0" smtClean="0"/>
              <a:t> is </a:t>
            </a:r>
            <a:r>
              <a:rPr lang="nl-NL" baseline="0" dirty="0" err="1" smtClean="0"/>
              <a:t>also</a:t>
            </a:r>
            <a:r>
              <a:rPr lang="nl-NL" baseline="0" dirty="0" smtClean="0"/>
              <a:t> a lot </a:t>
            </a:r>
            <a:r>
              <a:rPr lang="nl-NL" baseline="0" dirty="0" err="1" smtClean="0"/>
              <a:t>that</a:t>
            </a:r>
            <a:r>
              <a:rPr lang="nl-NL" baseline="0" dirty="0" smtClean="0"/>
              <a:t> </a:t>
            </a:r>
            <a:r>
              <a:rPr lang="nl-NL" baseline="0" dirty="0" err="1" smtClean="0"/>
              <a:t>can</a:t>
            </a:r>
            <a:r>
              <a:rPr lang="nl-NL" baseline="0" dirty="0" smtClean="0"/>
              <a:t> go wrong </a:t>
            </a:r>
            <a:r>
              <a:rPr lang="nl-NL" baseline="0" dirty="0" err="1" smtClean="0"/>
              <a:t>with</a:t>
            </a:r>
            <a:r>
              <a:rPr lang="nl-NL" baseline="0" dirty="0" smtClean="0"/>
              <a:t> </a:t>
            </a:r>
            <a:r>
              <a:rPr lang="nl-NL" baseline="0" dirty="0" err="1" smtClean="0"/>
              <a:t>perishables</a:t>
            </a:r>
            <a:r>
              <a:rPr lang="nl-NL" baseline="0" dirty="0" smtClean="0"/>
              <a:t>, </a:t>
            </a:r>
            <a:r>
              <a:rPr lang="nl-NL" baseline="0" dirty="0" err="1" smtClean="0"/>
              <a:t>during</a:t>
            </a:r>
            <a:r>
              <a:rPr lang="nl-NL" baseline="0" dirty="0" smtClean="0"/>
              <a:t> transport, </a:t>
            </a:r>
            <a:r>
              <a:rPr lang="nl-NL" baseline="0" dirty="0" err="1" smtClean="0"/>
              <a:t>and</a:t>
            </a:r>
            <a:r>
              <a:rPr lang="nl-NL" baseline="0" dirty="0" smtClean="0"/>
              <a:t> </a:t>
            </a:r>
            <a:r>
              <a:rPr lang="nl-NL" baseline="0" dirty="0" err="1" smtClean="0"/>
              <a:t>during</a:t>
            </a:r>
            <a:r>
              <a:rPr lang="nl-NL" baseline="0" dirty="0" smtClean="0"/>
              <a:t> </a:t>
            </a:r>
            <a:r>
              <a:rPr lang="nl-NL" baseline="0" dirty="0" err="1" smtClean="0"/>
              <a:t>cultivation</a:t>
            </a:r>
            <a:r>
              <a:rPr lang="nl-NL" baseline="0" dirty="0" smtClean="0"/>
              <a:t> (</a:t>
            </a:r>
            <a:r>
              <a:rPr lang="nl-NL" baseline="0" dirty="0" err="1" smtClean="0"/>
              <a:t>climatic</a:t>
            </a:r>
            <a:r>
              <a:rPr lang="nl-NL" baseline="0" dirty="0" smtClean="0"/>
              <a:t> </a:t>
            </a:r>
            <a:r>
              <a:rPr lang="nl-NL" baseline="0" dirty="0" err="1" smtClean="0"/>
              <a:t>conditions</a:t>
            </a:r>
            <a:r>
              <a:rPr lang="nl-NL" baseline="0" dirty="0" smtClean="0"/>
              <a:t>, </a:t>
            </a:r>
            <a:r>
              <a:rPr lang="nl-NL" baseline="0" dirty="0" err="1" smtClean="0"/>
              <a:t>etc</a:t>
            </a:r>
            <a:r>
              <a:rPr lang="nl-NL" baseline="0" dirty="0" smtClean="0"/>
              <a:t>) </a:t>
            </a:r>
            <a:r>
              <a:rPr lang="nl-NL" baseline="0" dirty="0" err="1" smtClean="0"/>
              <a:t>which</a:t>
            </a:r>
            <a:r>
              <a:rPr lang="nl-NL" baseline="0" dirty="0" smtClean="0"/>
              <a:t> </a:t>
            </a:r>
            <a:r>
              <a:rPr lang="nl-NL" baseline="0" dirty="0" err="1" smtClean="0"/>
              <a:t>often</a:t>
            </a:r>
            <a:r>
              <a:rPr lang="nl-NL" baseline="0" dirty="0" smtClean="0"/>
              <a:t> </a:t>
            </a:r>
            <a:r>
              <a:rPr lang="nl-NL" baseline="0" dirty="0" err="1" smtClean="0"/>
              <a:t>jeopardizes</a:t>
            </a:r>
            <a:r>
              <a:rPr lang="nl-NL" baseline="0" dirty="0" smtClean="0"/>
              <a:t> the </a:t>
            </a:r>
            <a:r>
              <a:rPr lang="nl-NL" baseline="0" dirty="0" err="1" smtClean="0"/>
              <a:t>relation</a:t>
            </a:r>
            <a:r>
              <a:rPr lang="nl-NL" baseline="0" dirty="0" smtClean="0"/>
              <a:t> </a:t>
            </a:r>
            <a:r>
              <a:rPr lang="nl-NL" baseline="0" dirty="0" err="1" smtClean="0"/>
              <a:t>between</a:t>
            </a:r>
            <a:r>
              <a:rPr lang="nl-NL" baseline="0" dirty="0" smtClean="0"/>
              <a:t> </a:t>
            </a:r>
            <a:r>
              <a:rPr lang="nl-NL" baseline="0" dirty="0" err="1" smtClean="0"/>
              <a:t>supplier</a:t>
            </a:r>
            <a:r>
              <a:rPr lang="nl-NL" baseline="0" dirty="0" smtClean="0"/>
              <a:t> </a:t>
            </a:r>
            <a:r>
              <a:rPr lang="nl-NL" baseline="0" dirty="0" err="1" smtClean="0"/>
              <a:t>and</a:t>
            </a:r>
            <a:r>
              <a:rPr lang="nl-NL" baseline="0" dirty="0" smtClean="0"/>
              <a:t> </a:t>
            </a:r>
            <a:r>
              <a:rPr lang="nl-NL" baseline="0" dirty="0" err="1" smtClean="0"/>
              <a:t>buyer</a:t>
            </a:r>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21</a:t>
            </a:fld>
            <a:endParaRPr lang="nl-NL"/>
          </a:p>
        </p:txBody>
      </p:sp>
    </p:spTree>
    <p:extLst>
      <p:ext uri="{BB962C8B-B14F-4D97-AF65-F5344CB8AC3E}">
        <p14:creationId xmlns:p14="http://schemas.microsoft.com/office/powerpoint/2010/main" val="241167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Verdana" pitchFamily="34" charset="0"/>
                <a:ea typeface="Verdana" pitchFamily="34" charset="0"/>
                <a:cs typeface="Verdana" pitchFamily="34" charset="0"/>
              </a:rPr>
              <a:t>Appropriately based in Rotterdam, Europe’s largest harbour and the bustling gateway to the Continent’s vast surface-based logistics network, the CBI has 60 employees at its Head Office and a powerful global network of around 250 experts, representing more than 40 nationalities. The CBI was established by the Ministry of Foreign</a:t>
            </a:r>
            <a:r>
              <a:rPr lang="en-GB" sz="1100" kern="1200" baseline="0" dirty="0" smtClean="0">
                <a:solidFill>
                  <a:schemeClr val="tx1"/>
                </a:solidFill>
                <a:effectLst/>
                <a:latin typeface="Verdana" pitchFamily="34" charset="0"/>
                <a:ea typeface="Verdana" pitchFamily="34" charset="0"/>
                <a:cs typeface="Verdana" pitchFamily="34" charset="0"/>
              </a:rPr>
              <a:t> Affairs of the Netherlands and became an agency in 1998. </a:t>
            </a:r>
            <a:endParaRPr lang="nl-NL" sz="1100" kern="1200" dirty="0" smtClean="0">
              <a:solidFill>
                <a:schemeClr val="tx1"/>
              </a:solidFill>
              <a:effectLst/>
              <a:latin typeface="Verdana" pitchFamily="34" charset="0"/>
              <a:ea typeface="Verdana" pitchFamily="34" charset="0"/>
              <a:cs typeface="Verdana" pitchFamily="34" charset="0"/>
            </a:endParaRPr>
          </a:p>
          <a:p>
            <a:pPr algn="ctr"/>
            <a:endParaRPr lang="nl-NL" b="1" dirty="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2</a:t>
            </a:fld>
            <a:endParaRPr lang="nl-NL"/>
          </a:p>
        </p:txBody>
      </p:sp>
    </p:spTree>
    <p:extLst>
      <p:ext uri="{BB962C8B-B14F-4D97-AF65-F5344CB8AC3E}">
        <p14:creationId xmlns:p14="http://schemas.microsoft.com/office/powerpoint/2010/main" val="22092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100" b="0" noProof="0" dirty="0" smtClean="0">
                <a:latin typeface="Verdana" pitchFamily="34" charset="0"/>
                <a:ea typeface="Verdana" pitchFamily="34" charset="0"/>
                <a:cs typeface="Verdana" pitchFamily="34" charset="0"/>
              </a:rPr>
              <a:t>We have</a:t>
            </a:r>
            <a:r>
              <a:rPr lang="en-GB" sz="1100" b="0" baseline="0" noProof="0" dirty="0" smtClean="0">
                <a:latin typeface="Verdana" pitchFamily="34" charset="0"/>
                <a:ea typeface="Verdana" pitchFamily="34" charset="0"/>
                <a:cs typeface="Verdana" pitchFamily="34" charset="0"/>
              </a:rPr>
              <a:t> a solid network of international stakeholders.</a:t>
            </a:r>
          </a:p>
          <a:p>
            <a:endParaRPr lang="en-GB" sz="1100" b="0" baseline="0" noProof="0" dirty="0" smtClean="0">
              <a:latin typeface="Verdana" pitchFamily="34" charset="0"/>
              <a:ea typeface="Verdana" pitchFamily="34" charset="0"/>
              <a:cs typeface="Verdana" pitchFamily="34" charset="0"/>
            </a:endParaRPr>
          </a:p>
          <a:p>
            <a:pPr lvl="0">
              <a:spcBef>
                <a:spcPct val="40000"/>
              </a:spcBef>
              <a:buClr>
                <a:srgbClr val="CF0072"/>
              </a:buClr>
            </a:pPr>
            <a:r>
              <a:rPr lang="en-GB" sz="1100" b="0" baseline="0" noProof="0" dirty="0" smtClean="0">
                <a:latin typeface="Verdana" pitchFamily="34" charset="0"/>
                <a:ea typeface="Verdana" pitchFamily="34" charset="0"/>
                <a:cs typeface="Verdana" pitchFamily="34" charset="0"/>
              </a:rPr>
              <a:t>The CBI focuses on </a:t>
            </a:r>
            <a:r>
              <a:rPr lang="en-GB" sz="1100" b="0" kern="0" baseline="0" noProof="0" dirty="0" smtClean="0">
                <a:solidFill>
                  <a:sysClr val="windowText" lastClr="000000"/>
                </a:solidFill>
                <a:latin typeface="Verdana" pitchFamily="34" charset="0"/>
                <a:ea typeface="Verdana" pitchFamily="34" charset="0"/>
                <a:cs typeface="Verdana" pitchFamily="34" charset="0"/>
              </a:rPr>
              <a:t>s</a:t>
            </a:r>
            <a:r>
              <a:rPr lang="en-GB" sz="1100" kern="0" noProof="0" dirty="0" smtClean="0">
                <a:solidFill>
                  <a:sysClr val="windowText" lastClr="000000"/>
                </a:solidFill>
                <a:latin typeface="Verdana" pitchFamily="34" charset="0"/>
                <a:ea typeface="Verdana" pitchFamily="34" charset="0"/>
                <a:cs typeface="Verdana" pitchFamily="34" charset="0"/>
              </a:rPr>
              <a:t>ustainable enhancement of the competitiveness of SME-exporters and producers in developing countries with a primary focus on Europe. While</a:t>
            </a:r>
            <a:r>
              <a:rPr lang="en-GB" sz="1100" kern="0" baseline="0" noProof="0" dirty="0" smtClean="0">
                <a:solidFill>
                  <a:sysClr val="windowText" lastClr="000000"/>
                </a:solidFill>
                <a:latin typeface="Verdana" pitchFamily="34" charset="0"/>
                <a:ea typeface="Verdana" pitchFamily="34" charset="0"/>
                <a:cs typeface="Verdana" pitchFamily="34" charset="0"/>
              </a:rPr>
              <a:t> temporary measures may be insufficient, the CBI makes sure the exporters and producers are able to run their own business before phasing out their training and guidance.</a:t>
            </a:r>
          </a:p>
          <a:p>
            <a:pPr lvl="0">
              <a:spcBef>
                <a:spcPct val="40000"/>
              </a:spcBef>
              <a:buClr>
                <a:srgbClr val="CF0072"/>
              </a:buClr>
            </a:pPr>
            <a:endParaRPr lang="en-GB" sz="1100" kern="0" baseline="0" noProof="0" dirty="0" smtClean="0">
              <a:solidFill>
                <a:sysClr val="windowText" lastClr="000000"/>
              </a:solidFill>
              <a:latin typeface="Verdana" pitchFamily="34" charset="0"/>
              <a:ea typeface="Verdana" pitchFamily="34" charset="0"/>
              <a:cs typeface="Verdana" pitchFamily="34" charset="0"/>
            </a:endParaRPr>
          </a:p>
          <a:p>
            <a:pPr lvl="0">
              <a:spcBef>
                <a:spcPct val="40000"/>
              </a:spcBef>
              <a:buClr>
                <a:srgbClr val="CF0072"/>
              </a:buClr>
            </a:pPr>
            <a:r>
              <a:rPr lang="en-GB" sz="1100" kern="0" baseline="0" noProof="0" dirty="0" smtClean="0">
                <a:solidFill>
                  <a:sysClr val="windowText" lastClr="000000"/>
                </a:solidFill>
                <a:latin typeface="Verdana" pitchFamily="34" charset="0"/>
                <a:ea typeface="Verdana" pitchFamily="34" charset="0"/>
                <a:cs typeface="Verdana" pitchFamily="34" charset="0"/>
              </a:rPr>
              <a:t>The CBI knows what steps to take to ensure a good network which is strong en sustainable. Because we specialise in three main target groups who are linked together we are able to optimise our services for every target group and make sure they can do business with one another in an efficient and optimal way.</a:t>
            </a:r>
          </a:p>
          <a:p>
            <a:pPr lvl="0">
              <a:spcBef>
                <a:spcPct val="40000"/>
              </a:spcBef>
              <a:buClr>
                <a:srgbClr val="CF0072"/>
              </a:buClr>
            </a:pPr>
            <a:endParaRPr lang="en-GB" sz="1100" kern="0" baseline="0" noProof="0" dirty="0" smtClean="0">
              <a:solidFill>
                <a:sysClr val="windowText" lastClr="000000"/>
              </a:solidFill>
              <a:latin typeface="Verdana" pitchFamily="34" charset="0"/>
              <a:ea typeface="Verdana" pitchFamily="34" charset="0"/>
              <a:cs typeface="Verdana" pitchFamily="34" charset="0"/>
            </a:endParaRPr>
          </a:p>
          <a:p>
            <a:pPr lvl="0">
              <a:spcBef>
                <a:spcPct val="40000"/>
              </a:spcBef>
              <a:buClr>
                <a:srgbClr val="CF0072"/>
              </a:buClr>
            </a:pPr>
            <a:r>
              <a:rPr lang="en-GB" sz="1100" kern="0" baseline="0" noProof="0" dirty="0" smtClean="0">
                <a:solidFill>
                  <a:sysClr val="windowText" lastClr="000000"/>
                </a:solidFill>
                <a:latin typeface="Verdana" pitchFamily="34" charset="0"/>
                <a:ea typeface="Verdana" pitchFamily="34" charset="0"/>
                <a:cs typeface="Verdana" pitchFamily="34" charset="0"/>
              </a:rPr>
              <a:t>The core competences of the CBI exist of, in the first place advice, followed by guidance and knowledge management.</a:t>
            </a:r>
          </a:p>
          <a:p>
            <a:pPr lvl="0">
              <a:spcBef>
                <a:spcPct val="40000"/>
              </a:spcBef>
              <a:buClr>
                <a:srgbClr val="CF0072"/>
              </a:buClr>
            </a:pPr>
            <a:endParaRPr lang="en-GB" sz="1100" kern="0" baseline="0" noProof="0" dirty="0" smtClean="0">
              <a:solidFill>
                <a:sysClr val="windowText" lastClr="000000"/>
              </a:solidFill>
              <a:latin typeface="Verdana" pitchFamily="34" charset="0"/>
              <a:ea typeface="Verdana" pitchFamily="34" charset="0"/>
              <a:cs typeface="Verdana" pitchFamily="34" charset="0"/>
            </a:endParaRPr>
          </a:p>
          <a:p>
            <a:pPr lvl="0">
              <a:spcBef>
                <a:spcPct val="40000"/>
              </a:spcBef>
              <a:buClr>
                <a:srgbClr val="CF0072"/>
              </a:buClr>
            </a:pPr>
            <a:r>
              <a:rPr lang="en-GB" sz="1100" kern="0" baseline="0" noProof="0" dirty="0" smtClean="0">
                <a:solidFill>
                  <a:sysClr val="windowText" lastClr="000000"/>
                </a:solidFill>
                <a:latin typeface="Verdana" pitchFamily="34" charset="0"/>
                <a:ea typeface="Verdana" pitchFamily="34" charset="0"/>
                <a:cs typeface="Verdana" pitchFamily="34" charset="0"/>
              </a:rPr>
              <a:t>Our guiding principle is social responsibility in business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smtClean="0">
              <a:latin typeface="Verdana" pitchFamily="34" charset="0"/>
              <a:ea typeface="Verdana" pitchFamily="34" charset="0"/>
              <a:cs typeface="Verdana" pitchFamily="34" charset="0"/>
            </a:endParaRPr>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3</a:t>
            </a:fld>
            <a:endParaRPr lang="nl-NL"/>
          </a:p>
        </p:txBody>
      </p:sp>
    </p:spTree>
    <p:extLst>
      <p:ext uri="{BB962C8B-B14F-4D97-AF65-F5344CB8AC3E}">
        <p14:creationId xmlns:p14="http://schemas.microsoft.com/office/powerpoint/2010/main" val="319603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GB" sz="1100" b="1" noProof="0" dirty="0" smtClean="0">
                <a:latin typeface="Verdana" pitchFamily="34" charset="0"/>
                <a:ea typeface="Verdana" pitchFamily="34" charset="0"/>
                <a:cs typeface="Verdana" pitchFamily="34" charset="0"/>
              </a:rPr>
              <a:t>ECP</a:t>
            </a:r>
            <a:r>
              <a:rPr lang="en-GB" sz="1100" b="1" baseline="0" noProof="0" dirty="0" smtClean="0">
                <a:latin typeface="Verdana" pitchFamily="34" charset="0"/>
                <a:ea typeface="Verdana" pitchFamily="34" charset="0"/>
                <a:cs typeface="Verdana" pitchFamily="34" charset="0"/>
              </a:rPr>
              <a:t> Modules</a:t>
            </a:r>
            <a:r>
              <a:rPr lang="en-GB" sz="1100" baseline="0" noProof="0" dirty="0" smtClean="0">
                <a:latin typeface="Verdana" pitchFamily="34" charset="0"/>
                <a:ea typeface="Verdana" pitchFamily="34" charset="0"/>
                <a:cs typeface="Verdana" pitchFamily="34" charset="0"/>
              </a:rPr>
              <a:t>: F</a:t>
            </a:r>
            <a:r>
              <a:rPr lang="en-GB" sz="1100" kern="1200" noProof="0" dirty="0" smtClean="0">
                <a:solidFill>
                  <a:schemeClr val="tx1"/>
                </a:solidFill>
                <a:effectLst/>
                <a:latin typeface="Verdana" pitchFamily="34" charset="0"/>
                <a:ea typeface="Verdana" pitchFamily="34" charset="0"/>
                <a:cs typeface="Verdana" pitchFamily="34" charset="0"/>
              </a:rPr>
              <a:t>ive modules designed to help </a:t>
            </a:r>
            <a:r>
              <a:rPr lang="en-GB" sz="1100" b="1" kern="1200" noProof="0" dirty="0" smtClean="0">
                <a:solidFill>
                  <a:schemeClr val="tx1"/>
                </a:solidFill>
                <a:effectLst/>
                <a:latin typeface="Verdana" pitchFamily="34" charset="0"/>
                <a:ea typeface="Verdana" pitchFamily="34" charset="0"/>
                <a:cs typeface="Verdana" pitchFamily="34" charset="0"/>
              </a:rPr>
              <a:t>exporters</a:t>
            </a:r>
            <a:r>
              <a:rPr lang="en-GB" sz="1100" kern="1200" noProof="0" dirty="0" smtClean="0">
                <a:solidFill>
                  <a:schemeClr val="tx1"/>
                </a:solidFill>
                <a:effectLst/>
                <a:latin typeface="Verdana" pitchFamily="34" charset="0"/>
                <a:ea typeface="Verdana" pitchFamily="34" charset="0"/>
                <a:cs typeface="Verdana" pitchFamily="34" charset="0"/>
              </a:rPr>
              <a:t> compete on European markets: </a:t>
            </a:r>
            <a:r>
              <a:rPr lang="en-GB" sz="1100" i="1" kern="1200" noProof="0" dirty="0" smtClean="0">
                <a:solidFill>
                  <a:schemeClr val="tx1"/>
                </a:solidFill>
                <a:effectLst/>
                <a:latin typeface="Verdana" pitchFamily="34" charset="0"/>
                <a:ea typeface="Verdana" pitchFamily="34" charset="0"/>
                <a:cs typeface="Verdana" pitchFamily="34" charset="0"/>
              </a:rPr>
              <a:t>Business audit and action plan,</a:t>
            </a:r>
            <a:endParaRPr lang="en-GB" sz="1100" kern="1200" noProof="0" dirty="0" smtClean="0">
              <a:solidFill>
                <a:schemeClr val="tx1"/>
              </a:solidFill>
              <a:effectLst/>
              <a:latin typeface="Verdana" pitchFamily="34" charset="0"/>
              <a:ea typeface="Verdana" pitchFamily="34" charset="0"/>
              <a:cs typeface="Verdana" pitchFamily="34" charset="0"/>
            </a:endParaRPr>
          </a:p>
          <a:p>
            <a:pPr lvl="0"/>
            <a:r>
              <a:rPr lang="en-GB" sz="1100" i="1" kern="1200" noProof="0" dirty="0" smtClean="0">
                <a:solidFill>
                  <a:schemeClr val="tx1"/>
                </a:solidFill>
                <a:effectLst/>
                <a:latin typeface="Verdana" pitchFamily="34" charset="0"/>
                <a:ea typeface="Verdana" pitchFamily="34" charset="0"/>
                <a:cs typeface="Verdana" pitchFamily="34" charset="0"/>
              </a:rPr>
              <a:t>Business development, Export capacity building, Certification, Market access Europe / regional</a:t>
            </a:r>
          </a:p>
          <a:p>
            <a:pPr lvl="0"/>
            <a:r>
              <a:rPr lang="en-GB" sz="1100" b="1" kern="1200" noProof="0" dirty="0" smtClean="0">
                <a:solidFill>
                  <a:schemeClr val="tx1"/>
                </a:solidFill>
                <a:effectLst/>
                <a:latin typeface="Verdana" pitchFamily="34" charset="0"/>
                <a:ea typeface="Verdana" pitchFamily="34" charset="0"/>
                <a:cs typeface="Verdana" pitchFamily="34" charset="0"/>
              </a:rPr>
              <a:t>BSOD Modules:</a:t>
            </a:r>
            <a:r>
              <a:rPr lang="en-GB" sz="1100" kern="1200" noProof="0" dirty="0" smtClean="0">
                <a:solidFill>
                  <a:schemeClr val="tx1"/>
                </a:solidFill>
                <a:effectLst/>
                <a:latin typeface="Verdana" pitchFamily="34" charset="0"/>
                <a:ea typeface="Verdana" pitchFamily="34" charset="0"/>
                <a:cs typeface="Verdana" pitchFamily="34" charset="0"/>
              </a:rPr>
              <a:t> Aimed to assist BSO to assess competencies and instruments, devise strategy and set up operational business plans, determine the feasibility of predetermined targets, and how to meet them in practice: </a:t>
            </a:r>
            <a:r>
              <a:rPr lang="en-GB" sz="1100" i="1" kern="1200" noProof="0" dirty="0" smtClean="0">
                <a:solidFill>
                  <a:schemeClr val="tx1"/>
                </a:solidFill>
                <a:effectLst/>
                <a:latin typeface="Verdana" pitchFamily="34" charset="0"/>
                <a:ea typeface="Verdana" pitchFamily="34" charset="0"/>
                <a:cs typeface="Verdana" pitchFamily="34" charset="0"/>
              </a:rPr>
              <a:t>Diagnosis and intervention design,</a:t>
            </a:r>
            <a:endParaRPr lang="en-GB" sz="1100" kern="1200" noProof="0" dirty="0" smtClean="0">
              <a:solidFill>
                <a:schemeClr val="tx1"/>
              </a:solidFill>
              <a:effectLst/>
              <a:latin typeface="Verdana" pitchFamily="34" charset="0"/>
              <a:ea typeface="Verdana" pitchFamily="34" charset="0"/>
              <a:cs typeface="Verdana" pitchFamily="34" charset="0"/>
            </a:endParaRPr>
          </a:p>
          <a:p>
            <a:pPr lvl="0"/>
            <a:r>
              <a:rPr lang="en-GB" sz="1100" i="1" kern="1200" noProof="0" dirty="0" smtClean="0">
                <a:solidFill>
                  <a:schemeClr val="tx1"/>
                </a:solidFill>
                <a:effectLst/>
                <a:latin typeface="Verdana" pitchFamily="34" charset="0"/>
                <a:ea typeface="Verdana" pitchFamily="34" charset="0"/>
                <a:cs typeface="Verdana" pitchFamily="34" charset="0"/>
              </a:rPr>
              <a:t>BSO Export Intelligence, Export development and export promotion</a:t>
            </a:r>
          </a:p>
          <a:p>
            <a:pPr lvl="0"/>
            <a:r>
              <a:rPr lang="en-GB" sz="1100" b="1" i="0" kern="1200" noProof="0" dirty="0" smtClean="0">
                <a:solidFill>
                  <a:schemeClr val="tx1"/>
                </a:solidFill>
                <a:effectLst/>
                <a:latin typeface="Verdana" pitchFamily="34" charset="0"/>
                <a:ea typeface="Verdana" pitchFamily="34" charset="0"/>
                <a:cs typeface="Verdana" pitchFamily="34" charset="0"/>
              </a:rPr>
              <a:t>MI Modules: </a:t>
            </a:r>
            <a:r>
              <a:rPr lang="en-GB" sz="1100" b="0" i="0" kern="1200" noProof="0" dirty="0" smtClean="0">
                <a:solidFill>
                  <a:schemeClr val="tx1"/>
                </a:solidFill>
                <a:effectLst/>
                <a:latin typeface="Verdana" pitchFamily="34" charset="0"/>
                <a:ea typeface="Verdana" pitchFamily="34" charset="0"/>
                <a:cs typeface="Verdana" pitchFamily="34" charset="0"/>
              </a:rPr>
              <a:t>Aimed at</a:t>
            </a:r>
            <a:r>
              <a:rPr lang="en-GB" sz="1100" b="0" i="0" kern="1200" baseline="0" noProof="0" dirty="0" smtClean="0">
                <a:solidFill>
                  <a:schemeClr val="tx1"/>
                </a:solidFill>
                <a:effectLst/>
                <a:latin typeface="Verdana" pitchFamily="34" charset="0"/>
                <a:ea typeface="Verdana" pitchFamily="34" charset="0"/>
                <a:cs typeface="Verdana" pitchFamily="34" charset="0"/>
              </a:rPr>
              <a:t> c</a:t>
            </a:r>
            <a:r>
              <a:rPr lang="en-GB" sz="1100" kern="1200" noProof="0" dirty="0" smtClean="0">
                <a:solidFill>
                  <a:schemeClr val="tx1"/>
                </a:solidFill>
                <a:effectLst/>
                <a:latin typeface="Verdana" pitchFamily="34" charset="0"/>
                <a:ea typeface="Verdana" pitchFamily="34" charset="0"/>
                <a:cs typeface="Verdana" pitchFamily="34" charset="0"/>
              </a:rPr>
              <a:t>ompanies and organisations wishing to identify market opportunities, keep up with the latest European trends and/or need insight into EU legal requirements. </a:t>
            </a:r>
          </a:p>
          <a:p>
            <a:pPr lvl="0"/>
            <a:r>
              <a:rPr lang="en-GB" sz="1100" b="1" i="0" kern="1200" noProof="0" dirty="0" smtClean="0">
                <a:solidFill>
                  <a:schemeClr val="tx1"/>
                </a:solidFill>
                <a:effectLst/>
                <a:latin typeface="Verdana" pitchFamily="34" charset="0"/>
                <a:ea typeface="Verdana" pitchFamily="34" charset="0"/>
                <a:cs typeface="Verdana" pitchFamily="34" charset="0"/>
              </a:rPr>
              <a:t>HRD Modules: </a:t>
            </a:r>
            <a:r>
              <a:rPr lang="en-GB" sz="1100" kern="1200" noProof="0" dirty="0" smtClean="0">
                <a:solidFill>
                  <a:schemeClr val="tx1"/>
                </a:solidFill>
                <a:effectLst/>
                <a:latin typeface="Verdana" pitchFamily="34" charset="0"/>
                <a:ea typeface="Verdana" pitchFamily="34" charset="0"/>
                <a:cs typeface="Verdana" pitchFamily="34" charset="0"/>
              </a:rPr>
              <a:t>modules aimed at creating knowledge, developing skills and attitude coaching for SMEs and BSOs staff members </a:t>
            </a:r>
            <a:endParaRPr lang="en-GB" sz="1100" b="1" i="0" kern="1200" noProof="0" dirty="0" smtClean="0">
              <a:solidFill>
                <a:schemeClr val="tx1"/>
              </a:solidFill>
              <a:effectLst/>
              <a:latin typeface="Verdana" pitchFamily="34" charset="0"/>
              <a:ea typeface="Verdana" pitchFamily="34" charset="0"/>
              <a:cs typeface="Verdana" pitchFamily="34" charset="0"/>
            </a:endParaRPr>
          </a:p>
          <a:p>
            <a:pPr lvl="0"/>
            <a:endParaRPr lang="nl-NL" sz="1100" kern="1200" dirty="0" smtClean="0">
              <a:solidFill>
                <a:schemeClr val="tx1"/>
              </a:solidFill>
              <a:effectLst/>
              <a:latin typeface="Verdana" pitchFamily="34" charset="0"/>
              <a:ea typeface="Verdana" pitchFamily="34" charset="0"/>
              <a:cs typeface="Verdana" pitchFamily="34" charset="0"/>
            </a:endParaRPr>
          </a:p>
          <a:p>
            <a:endParaRPr lang="nl-NL" sz="1100" dirty="0">
              <a:latin typeface="Verdana" pitchFamily="34" charset="0"/>
              <a:ea typeface="Verdana" pitchFamily="34" charset="0"/>
              <a:cs typeface="Verdana" pitchFamily="34" charset="0"/>
            </a:endParaRPr>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4</a:t>
            </a:fld>
            <a:endParaRPr lang="nl-NL"/>
          </a:p>
        </p:txBody>
      </p:sp>
    </p:spTree>
    <p:extLst>
      <p:ext uri="{BB962C8B-B14F-4D97-AF65-F5344CB8AC3E}">
        <p14:creationId xmlns:p14="http://schemas.microsoft.com/office/powerpoint/2010/main" val="261841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baseline="0" dirty="0" smtClean="0">
                <a:latin typeface="Verdana" pitchFamily="34" charset="0"/>
                <a:ea typeface="Verdana" pitchFamily="34" charset="0"/>
                <a:cs typeface="Verdana" pitchFamily="34" charset="0"/>
              </a:rPr>
              <a:t>F</a:t>
            </a:r>
            <a:r>
              <a:rPr lang="en-GB" sz="1100" kern="1200" dirty="0" err="1" smtClean="0">
                <a:solidFill>
                  <a:schemeClr val="tx1"/>
                </a:solidFill>
                <a:effectLst/>
                <a:latin typeface="Verdana" pitchFamily="34" charset="0"/>
                <a:ea typeface="Verdana" pitchFamily="34" charset="0"/>
                <a:cs typeface="Verdana" pitchFamily="34" charset="0"/>
              </a:rPr>
              <a:t>ive</a:t>
            </a:r>
            <a:r>
              <a:rPr lang="en-GB" sz="1100" kern="1200" dirty="0" smtClean="0">
                <a:solidFill>
                  <a:schemeClr val="tx1"/>
                </a:solidFill>
                <a:effectLst/>
                <a:latin typeface="Verdana" pitchFamily="34" charset="0"/>
                <a:ea typeface="Verdana" pitchFamily="34" charset="0"/>
                <a:cs typeface="Verdana" pitchFamily="34" charset="0"/>
              </a:rPr>
              <a:t> modules </a:t>
            </a:r>
            <a:r>
              <a:rPr lang="en-GB" sz="1100" kern="1200" noProof="0" dirty="0" smtClean="0">
                <a:solidFill>
                  <a:schemeClr val="tx1"/>
                </a:solidFill>
                <a:effectLst/>
                <a:latin typeface="Verdana" pitchFamily="34" charset="0"/>
                <a:ea typeface="Verdana" pitchFamily="34" charset="0"/>
                <a:cs typeface="Verdana" pitchFamily="34" charset="0"/>
              </a:rPr>
              <a:t>designed to help </a:t>
            </a:r>
            <a:r>
              <a:rPr lang="en-GB" sz="1100" b="1" kern="1200" noProof="0" dirty="0" smtClean="0">
                <a:solidFill>
                  <a:schemeClr val="tx1"/>
                </a:solidFill>
                <a:effectLst/>
                <a:latin typeface="Verdana" pitchFamily="34" charset="0"/>
                <a:ea typeface="Verdana" pitchFamily="34" charset="0"/>
                <a:cs typeface="Verdana" pitchFamily="34" charset="0"/>
              </a:rPr>
              <a:t>exporters</a:t>
            </a:r>
            <a:r>
              <a:rPr lang="en-GB" sz="1100" kern="1200" noProof="0" dirty="0" smtClean="0">
                <a:solidFill>
                  <a:schemeClr val="tx1"/>
                </a:solidFill>
                <a:effectLst/>
                <a:latin typeface="Verdana" pitchFamily="34" charset="0"/>
                <a:ea typeface="Verdana" pitchFamily="34" charset="0"/>
                <a:cs typeface="Verdana" pitchFamily="34" charset="0"/>
              </a:rPr>
              <a:t> compete on European markets:</a:t>
            </a:r>
            <a:endParaRPr lang="en-GB" sz="1100" b="1" kern="1200" noProof="0" dirty="0" smtClean="0">
              <a:solidFill>
                <a:schemeClr val="tx1"/>
              </a:solidFill>
              <a:effectLst/>
              <a:latin typeface="Verdana" pitchFamily="34" charset="0"/>
              <a:ea typeface="Verdana" pitchFamily="34" charset="0"/>
              <a:cs typeface="Verdana" pitchFamily="34" charset="0"/>
            </a:endParaRPr>
          </a:p>
          <a:p>
            <a:r>
              <a:rPr lang="en-GB" sz="1100" b="1" kern="1200" noProof="0" dirty="0" smtClean="0">
                <a:solidFill>
                  <a:schemeClr val="tx1"/>
                </a:solidFill>
                <a:effectLst/>
                <a:latin typeface="Verdana" pitchFamily="34" charset="0"/>
                <a:ea typeface="Verdana" pitchFamily="34" charset="0"/>
                <a:cs typeface="Verdana" pitchFamily="34" charset="0"/>
              </a:rPr>
              <a:t>Business audit and action plan</a:t>
            </a:r>
            <a:r>
              <a:rPr lang="en-GB" sz="1100" kern="1200" noProof="0" dirty="0" smtClean="0">
                <a:solidFill>
                  <a:schemeClr val="tx1"/>
                </a:solidFill>
                <a:effectLst/>
                <a:latin typeface="Verdana" pitchFamily="34" charset="0"/>
                <a:ea typeface="Verdana" pitchFamily="34" charset="0"/>
                <a:cs typeface="Verdana" pitchFamily="34" charset="0"/>
              </a:rPr>
              <a:t> </a:t>
            </a:r>
            <a:br>
              <a:rPr lang="en-GB" sz="1100" kern="1200" noProof="0" dirty="0" smtClean="0">
                <a:solidFill>
                  <a:schemeClr val="tx1"/>
                </a:solidFill>
                <a:effectLst/>
                <a:latin typeface="Verdana" pitchFamily="34" charset="0"/>
                <a:ea typeface="Verdana" pitchFamily="34" charset="0"/>
                <a:cs typeface="Verdana" pitchFamily="34" charset="0"/>
              </a:rPr>
            </a:br>
            <a:r>
              <a:rPr lang="en-GB" sz="1100" kern="1200" noProof="0" dirty="0" smtClean="0">
                <a:solidFill>
                  <a:schemeClr val="tx1"/>
                </a:solidFill>
                <a:effectLst/>
                <a:latin typeface="Verdana" pitchFamily="34" charset="0"/>
                <a:ea typeface="Verdana" pitchFamily="34" charset="0"/>
                <a:cs typeface="Verdana" pitchFamily="34" charset="0"/>
              </a:rPr>
              <a:t>Assessing companies as regards their readiness to enter the European market by means of export audit and setting up an action plan;</a:t>
            </a:r>
          </a:p>
          <a:p>
            <a:r>
              <a:rPr lang="en-GB" sz="1100" b="1" kern="1200" noProof="0" dirty="0" smtClean="0">
                <a:solidFill>
                  <a:schemeClr val="tx1"/>
                </a:solidFill>
                <a:effectLst/>
                <a:latin typeface="Verdana" pitchFamily="34" charset="0"/>
                <a:ea typeface="Verdana" pitchFamily="34" charset="0"/>
                <a:cs typeface="Verdana" pitchFamily="34" charset="0"/>
              </a:rPr>
              <a:t>Business development</a:t>
            </a:r>
            <a:r>
              <a:rPr lang="en-GB" sz="1100" kern="1200" noProof="0" dirty="0" smtClean="0">
                <a:solidFill>
                  <a:schemeClr val="tx1"/>
                </a:solidFill>
                <a:effectLst/>
                <a:latin typeface="Verdana" pitchFamily="34" charset="0"/>
                <a:ea typeface="Verdana" pitchFamily="34" charset="0"/>
                <a:cs typeface="Verdana" pitchFamily="34" charset="0"/>
              </a:rPr>
              <a:t/>
            </a:r>
            <a:br>
              <a:rPr lang="en-GB" sz="1100" kern="1200" noProof="0" dirty="0" smtClean="0">
                <a:solidFill>
                  <a:schemeClr val="tx1"/>
                </a:solidFill>
                <a:effectLst/>
                <a:latin typeface="Verdana" pitchFamily="34" charset="0"/>
                <a:ea typeface="Verdana" pitchFamily="34" charset="0"/>
                <a:cs typeface="Verdana" pitchFamily="34" charset="0"/>
              </a:rPr>
            </a:br>
            <a:r>
              <a:rPr lang="en-GB" sz="1100" kern="1200" noProof="0" dirty="0" smtClean="0">
                <a:solidFill>
                  <a:schemeClr val="tx1"/>
                </a:solidFill>
                <a:effectLst/>
                <a:latin typeface="Verdana" pitchFamily="34" charset="0"/>
                <a:ea typeface="Verdana" pitchFamily="34" charset="0"/>
                <a:cs typeface="Verdana" pitchFamily="34" charset="0"/>
              </a:rPr>
              <a:t>Supporting companies with the further </a:t>
            </a:r>
            <a:r>
              <a:rPr lang="en-GB" sz="1100" kern="1200" noProof="0" dirty="0" err="1" smtClean="0">
                <a:solidFill>
                  <a:schemeClr val="tx1"/>
                </a:solidFill>
                <a:effectLst/>
                <a:latin typeface="Verdana" pitchFamily="34" charset="0"/>
                <a:ea typeface="Verdana" pitchFamily="34" charset="0"/>
                <a:cs typeface="Verdana" pitchFamily="34" charset="0"/>
              </a:rPr>
              <a:t>professionalisation</a:t>
            </a:r>
            <a:r>
              <a:rPr lang="en-GB" sz="1100" kern="1200" noProof="0" dirty="0" smtClean="0">
                <a:solidFill>
                  <a:schemeClr val="tx1"/>
                </a:solidFill>
                <a:effectLst/>
                <a:latin typeface="Verdana" pitchFamily="34" charset="0"/>
                <a:ea typeface="Verdana" pitchFamily="34" charset="0"/>
                <a:cs typeface="Verdana" pitchFamily="34" charset="0"/>
              </a:rPr>
              <a:t> </a:t>
            </a:r>
            <a:r>
              <a:rPr lang="en-GB" sz="1100" kern="1200" dirty="0" smtClean="0">
                <a:solidFill>
                  <a:schemeClr val="tx1"/>
                </a:solidFill>
                <a:effectLst/>
                <a:latin typeface="Verdana" pitchFamily="34" charset="0"/>
                <a:ea typeface="Verdana" pitchFamily="34" charset="0"/>
                <a:cs typeface="Verdana" pitchFamily="34" charset="0"/>
              </a:rPr>
              <a:t>of their operational management;</a:t>
            </a:r>
            <a:endParaRPr lang="nl-NL" sz="1100" kern="1200" dirty="0" smtClean="0">
              <a:solidFill>
                <a:schemeClr val="tx1"/>
              </a:solidFill>
              <a:effectLst/>
              <a:latin typeface="Verdana" pitchFamily="34" charset="0"/>
              <a:ea typeface="Verdana" pitchFamily="34" charset="0"/>
              <a:cs typeface="Verdana" pitchFamily="34" charset="0"/>
            </a:endParaRPr>
          </a:p>
          <a:p>
            <a:r>
              <a:rPr lang="en-GB" sz="1100" b="1" kern="1200" dirty="0" smtClean="0">
                <a:solidFill>
                  <a:schemeClr val="tx1"/>
                </a:solidFill>
                <a:effectLst/>
                <a:latin typeface="Verdana" pitchFamily="34" charset="0"/>
                <a:ea typeface="Verdana" pitchFamily="34" charset="0"/>
                <a:cs typeface="Verdana" pitchFamily="34" charset="0"/>
              </a:rPr>
              <a:t>Export Capacity building</a:t>
            </a:r>
            <a:r>
              <a:rPr lang="en-GB" sz="1100" kern="1200" dirty="0" smtClean="0">
                <a:solidFill>
                  <a:schemeClr val="tx1"/>
                </a:solidFill>
                <a:effectLst/>
                <a:latin typeface="Verdana" pitchFamily="34" charset="0"/>
                <a:ea typeface="Verdana" pitchFamily="34" charset="0"/>
                <a:cs typeface="Verdana" pitchFamily="34" charset="0"/>
              </a:rPr>
              <a:t/>
            </a:r>
            <a:br>
              <a:rPr lang="en-GB" sz="1100" kern="1200" dirty="0" smtClean="0">
                <a:solidFill>
                  <a:schemeClr val="tx1"/>
                </a:solidFill>
                <a:effectLst/>
                <a:latin typeface="Verdana" pitchFamily="34" charset="0"/>
                <a:ea typeface="Verdana" pitchFamily="34" charset="0"/>
                <a:cs typeface="Verdana" pitchFamily="34" charset="0"/>
              </a:rPr>
            </a:br>
            <a:r>
              <a:rPr lang="en-GB" sz="1100" kern="1200" dirty="0" smtClean="0">
                <a:solidFill>
                  <a:schemeClr val="tx1"/>
                </a:solidFill>
                <a:effectLst/>
                <a:latin typeface="Verdana" pitchFamily="34" charset="0"/>
                <a:ea typeface="Verdana" pitchFamily="34" charset="0"/>
                <a:cs typeface="Verdana" pitchFamily="34" charset="0"/>
              </a:rPr>
              <a:t>Supporting companies in complying with the requirements of European markets, exploring European markets and developing an export strategy;</a:t>
            </a:r>
            <a:endParaRPr lang="nl-NL" sz="1100" kern="1200" dirty="0" smtClean="0">
              <a:solidFill>
                <a:schemeClr val="tx1"/>
              </a:solidFill>
              <a:effectLst/>
              <a:latin typeface="Verdana" pitchFamily="34" charset="0"/>
              <a:ea typeface="Verdana" pitchFamily="34" charset="0"/>
              <a:cs typeface="Verdana" pitchFamily="34" charset="0"/>
            </a:endParaRPr>
          </a:p>
          <a:p>
            <a:r>
              <a:rPr lang="en-GB" sz="1100" b="1" kern="1200" dirty="0" smtClean="0">
                <a:solidFill>
                  <a:schemeClr val="tx1"/>
                </a:solidFill>
                <a:effectLst/>
                <a:latin typeface="Verdana" pitchFamily="34" charset="0"/>
                <a:ea typeface="Verdana" pitchFamily="34" charset="0"/>
                <a:cs typeface="Verdana" pitchFamily="34" charset="0"/>
              </a:rPr>
              <a:t>Certification</a:t>
            </a:r>
            <a:r>
              <a:rPr lang="en-GB" sz="1100" kern="1200" dirty="0" smtClean="0">
                <a:solidFill>
                  <a:schemeClr val="tx1"/>
                </a:solidFill>
                <a:effectLst/>
                <a:latin typeface="Verdana" pitchFamily="34" charset="0"/>
                <a:ea typeface="Verdana" pitchFamily="34" charset="0"/>
                <a:cs typeface="Verdana" pitchFamily="34" charset="0"/>
              </a:rPr>
              <a:t/>
            </a:r>
            <a:br>
              <a:rPr lang="en-GB" sz="1100" kern="1200" dirty="0" smtClean="0">
                <a:solidFill>
                  <a:schemeClr val="tx1"/>
                </a:solidFill>
                <a:effectLst/>
                <a:latin typeface="Verdana" pitchFamily="34" charset="0"/>
                <a:ea typeface="Verdana" pitchFamily="34" charset="0"/>
                <a:cs typeface="Verdana" pitchFamily="34" charset="0"/>
              </a:rPr>
            </a:br>
            <a:r>
              <a:rPr lang="en-GB" sz="1100" kern="1200" dirty="0" smtClean="0">
                <a:solidFill>
                  <a:schemeClr val="tx1"/>
                </a:solidFill>
                <a:effectLst/>
                <a:latin typeface="Verdana" pitchFamily="34" charset="0"/>
                <a:ea typeface="Verdana" pitchFamily="34" charset="0"/>
                <a:cs typeface="Verdana" pitchFamily="34" charset="0"/>
              </a:rPr>
              <a:t>Providing expertise in processes relating to certification and possibilities for co-financing;</a:t>
            </a:r>
            <a:endParaRPr lang="nl-NL" sz="1100" kern="1200" dirty="0" smtClean="0">
              <a:solidFill>
                <a:schemeClr val="tx1"/>
              </a:solidFill>
              <a:effectLst/>
              <a:latin typeface="Verdana" pitchFamily="34" charset="0"/>
              <a:ea typeface="Verdana" pitchFamily="34" charset="0"/>
              <a:cs typeface="Verdana" pitchFamily="34" charset="0"/>
            </a:endParaRPr>
          </a:p>
          <a:p>
            <a:r>
              <a:rPr lang="en-GB" sz="1100" b="1" kern="1200" dirty="0" smtClean="0">
                <a:solidFill>
                  <a:schemeClr val="tx1"/>
                </a:solidFill>
                <a:effectLst/>
                <a:latin typeface="Verdana" pitchFamily="34" charset="0"/>
                <a:ea typeface="Verdana" pitchFamily="34" charset="0"/>
                <a:cs typeface="Verdana" pitchFamily="34" charset="0"/>
              </a:rPr>
              <a:t>Market entry (regional and Europe)</a:t>
            </a:r>
            <a:r>
              <a:rPr lang="en-GB" sz="1100" kern="1200" dirty="0" smtClean="0">
                <a:solidFill>
                  <a:schemeClr val="tx1"/>
                </a:solidFill>
                <a:effectLst/>
                <a:latin typeface="Verdana" pitchFamily="34" charset="0"/>
                <a:ea typeface="Verdana" pitchFamily="34" charset="0"/>
                <a:cs typeface="Verdana" pitchFamily="34" charset="0"/>
              </a:rPr>
              <a:t/>
            </a:r>
            <a:br>
              <a:rPr lang="en-GB" sz="1100" kern="1200" dirty="0" smtClean="0">
                <a:solidFill>
                  <a:schemeClr val="tx1"/>
                </a:solidFill>
                <a:effectLst/>
                <a:latin typeface="Verdana" pitchFamily="34" charset="0"/>
                <a:ea typeface="Verdana" pitchFamily="34" charset="0"/>
                <a:cs typeface="Verdana" pitchFamily="34" charset="0"/>
              </a:rPr>
            </a:br>
            <a:r>
              <a:rPr lang="en-GB" sz="1100" kern="1200" dirty="0" smtClean="0">
                <a:solidFill>
                  <a:schemeClr val="tx1"/>
                </a:solidFill>
                <a:effectLst/>
                <a:latin typeface="Verdana" pitchFamily="34" charset="0"/>
                <a:ea typeface="Verdana" pitchFamily="34" charset="0"/>
                <a:cs typeface="Verdana" pitchFamily="34" charset="0"/>
              </a:rPr>
              <a:t>Gaining skills and experience in marketing in regional market(s) and/or European markets; acquiring sufficient relevant contacts via participation in trade fairs, conferences, </a:t>
            </a:r>
            <a:r>
              <a:rPr lang="en-GB" sz="1100" kern="1200" dirty="0" err="1" smtClean="0">
                <a:solidFill>
                  <a:schemeClr val="tx1"/>
                </a:solidFill>
                <a:effectLst/>
                <a:latin typeface="Verdana" pitchFamily="34" charset="0"/>
                <a:ea typeface="Verdana" pitchFamily="34" charset="0"/>
                <a:cs typeface="Verdana" pitchFamily="34" charset="0"/>
              </a:rPr>
              <a:t>roadshows</a:t>
            </a:r>
            <a:r>
              <a:rPr lang="en-GB" sz="1100" kern="1200" dirty="0" smtClean="0">
                <a:solidFill>
                  <a:schemeClr val="tx1"/>
                </a:solidFill>
                <a:effectLst/>
                <a:latin typeface="Verdana" pitchFamily="34" charset="0"/>
                <a:ea typeface="Verdana" pitchFamily="34" charset="0"/>
                <a:cs typeface="Verdana" pitchFamily="34" charset="0"/>
              </a:rPr>
              <a:t> and/or B2B.</a:t>
            </a:r>
            <a:endParaRPr lang="nl-NL" sz="1100" kern="1200" dirty="0" smtClean="0">
              <a:solidFill>
                <a:schemeClr val="tx1"/>
              </a:solidFill>
              <a:effectLst/>
              <a:latin typeface="Verdana" pitchFamily="34" charset="0"/>
              <a:ea typeface="Verdana" pitchFamily="34" charset="0"/>
              <a:cs typeface="Verdana" pitchFamily="34" charset="0"/>
            </a:endParaRPr>
          </a:p>
          <a:p>
            <a:endParaRPr lang="nl-NL" sz="1100" kern="1200" dirty="0">
              <a:solidFill>
                <a:schemeClr val="tx1"/>
              </a:solidFill>
              <a:effectLst/>
              <a:latin typeface="Verdana" pitchFamily="34" charset="0"/>
              <a:ea typeface="Verdana" pitchFamily="34" charset="0"/>
              <a:cs typeface="Verdana" pitchFamily="34" charset="0"/>
            </a:endParaRPr>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55046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6</a:t>
            </a:fld>
            <a:endParaRPr lang="nl-NL"/>
          </a:p>
        </p:txBody>
      </p:sp>
    </p:spTree>
    <p:extLst>
      <p:ext uri="{BB962C8B-B14F-4D97-AF65-F5344CB8AC3E}">
        <p14:creationId xmlns:p14="http://schemas.microsoft.com/office/powerpoint/2010/main" val="179549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7</a:t>
            </a:fld>
            <a:endParaRPr lang="nl-NL"/>
          </a:p>
        </p:txBody>
      </p:sp>
    </p:spTree>
    <p:extLst>
      <p:ext uri="{BB962C8B-B14F-4D97-AF65-F5344CB8AC3E}">
        <p14:creationId xmlns:p14="http://schemas.microsoft.com/office/powerpoint/2010/main" val="179549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10</a:t>
            </a:fld>
            <a:endParaRPr lang="nl-NL"/>
          </a:p>
        </p:txBody>
      </p:sp>
    </p:spTree>
    <p:extLst>
      <p:ext uri="{BB962C8B-B14F-4D97-AF65-F5344CB8AC3E}">
        <p14:creationId xmlns:p14="http://schemas.microsoft.com/office/powerpoint/2010/main" val="179549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A90F044B-0750-4440-8747-89584C22E075}" type="slidenum">
              <a:rPr lang="nl-NL" smtClean="0"/>
              <a:pPr/>
              <a:t>12</a:t>
            </a:fld>
            <a:endParaRPr lang="nl-NL"/>
          </a:p>
        </p:txBody>
      </p:sp>
    </p:spTree>
    <p:extLst>
      <p:ext uri="{BB962C8B-B14F-4D97-AF65-F5344CB8AC3E}">
        <p14:creationId xmlns:p14="http://schemas.microsoft.com/office/powerpoint/2010/main" val="1795490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Rechthoek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B55257C0-925E-4DC8-90BB-1FA72D8383A0}" type="datetime1">
              <a:rPr lang="nl-NL" smtClean="0"/>
              <a:pPr/>
              <a:t>24-5-2012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829AE11-A4FD-4B3B-AD33-C3D1E598EFBC}" type="slidenum">
              <a:rPr lang="nl-NL" smtClean="0"/>
              <a:pPr/>
              <a:t>‹nr.›</a:t>
            </a:fld>
            <a:endParaRPr lang="nl-NL"/>
          </a:p>
        </p:txBody>
      </p:sp>
      <p:sp>
        <p:nvSpPr>
          <p:cNvPr id="7" name="shpKleurvlak"/>
          <p:cNvSpPr>
            <a:spLocks noChangeArrowheads="1"/>
          </p:cNvSpPr>
          <p:nvPr userDrawn="1"/>
        </p:nvSpPr>
        <p:spPr bwMode="auto">
          <a:xfrm>
            <a:off x="4572000" y="0"/>
            <a:ext cx="4572000" cy="6858000"/>
          </a:xfrm>
          <a:prstGeom prst="rect">
            <a:avLst/>
          </a:prstGeom>
          <a:solidFill>
            <a:srgbClr val="007CC8"/>
          </a:solidFill>
          <a:ln>
            <a:noFill/>
          </a:ln>
        </p:spPr>
        <p:txBody>
          <a:bodyPr anchor="ctr"/>
          <a:lstStyle/>
          <a:p>
            <a:pPr algn="ctr" eaLnBrk="1" hangingPunct="1"/>
            <a:endParaRPr lang="en-US" sz="1800">
              <a:solidFill>
                <a:schemeClr val="tx1"/>
              </a:solidFill>
            </a:endParaRPr>
          </a:p>
        </p:txBody>
      </p:sp>
      <p:sp>
        <p:nvSpPr>
          <p:cNvPr id="2" name="Titel 1"/>
          <p:cNvSpPr>
            <a:spLocks noGrp="1"/>
          </p:cNvSpPr>
          <p:nvPr>
            <p:ph type="ctrTitle"/>
          </p:nvPr>
        </p:nvSpPr>
        <p:spPr>
          <a:xfrm>
            <a:off x="4878000" y="2130427"/>
            <a:ext cx="4032448" cy="1470025"/>
          </a:xfrm>
        </p:spPr>
        <p:txBody>
          <a:bodyPr>
            <a:normAutofit/>
          </a:bodyPr>
          <a:lstStyle>
            <a:lvl1pPr>
              <a:defRPr sz="2600">
                <a:solidFill>
                  <a:schemeClr val="bg1"/>
                </a:solidFill>
                <a:effectLst>
                  <a:outerShdw blurRad="50800" dist="38100" dir="2700000" algn="tl" rotWithShape="0">
                    <a:prstClr val="black">
                      <a:alpha val="40000"/>
                    </a:prstClr>
                  </a:outerShdw>
                </a:effectLst>
              </a:defRPr>
            </a:lvl1pPr>
          </a:lstStyle>
          <a:p>
            <a:r>
              <a:rPr lang="nl-NL" dirty="0" smtClean="0"/>
              <a:t>Klik om de stijl te bewerken</a:t>
            </a:r>
            <a:endParaRPr lang="nl-NL" dirty="0"/>
          </a:p>
        </p:txBody>
      </p:sp>
      <p:sp>
        <p:nvSpPr>
          <p:cNvPr id="3" name="Ondertitel 2"/>
          <p:cNvSpPr>
            <a:spLocks noGrp="1"/>
          </p:cNvSpPr>
          <p:nvPr>
            <p:ph type="subTitle" idx="1"/>
          </p:nvPr>
        </p:nvSpPr>
        <p:spPr>
          <a:xfrm>
            <a:off x="4878000" y="3886200"/>
            <a:ext cx="4032448" cy="1752600"/>
          </a:xfrm>
        </p:spPr>
        <p:txBody>
          <a:bodyPr>
            <a:normAutofit/>
          </a:bodyPr>
          <a:lstStyle>
            <a:lvl1pPr marL="0" indent="0" algn="l">
              <a:buNone/>
              <a:defRPr sz="220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12" name="shpDatum"/>
          <p:cNvSpPr txBox="1">
            <a:spLocks noChangeArrowheads="1"/>
          </p:cNvSpPr>
          <p:nvPr userDrawn="1"/>
        </p:nvSpPr>
        <p:spPr bwMode="auto">
          <a:xfrm>
            <a:off x="4932040" y="6449841"/>
            <a:ext cx="37338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marL="0" algn="l"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dirty="0" smtClean="0">
                <a:effectLst>
                  <a:outerShdw blurRad="50800" dist="38100" dir="2700000" algn="tl" rotWithShape="0">
                    <a:prstClr val="black">
                      <a:alpha val="40000"/>
                    </a:prstClr>
                  </a:outerShdw>
                </a:effectLst>
              </a:rPr>
              <a:t>CBI - </a:t>
            </a:r>
            <a:r>
              <a:rPr lang="nl-NL" dirty="0" err="1" smtClean="0">
                <a:effectLst>
                  <a:outerShdw blurRad="50800" dist="38100" dir="2700000" algn="tl" rotWithShape="0">
                    <a:prstClr val="black">
                      <a:alpha val="40000"/>
                    </a:prstClr>
                  </a:outerShdw>
                </a:effectLst>
              </a:rPr>
              <a:t>Ministry</a:t>
            </a:r>
            <a:r>
              <a:rPr lang="nl-NL" dirty="0" smtClean="0">
                <a:effectLst>
                  <a:outerShdw blurRad="50800" dist="38100" dir="2700000" algn="tl" rotWithShape="0">
                    <a:prstClr val="black">
                      <a:alpha val="40000"/>
                    </a:prstClr>
                  </a:outerShdw>
                </a:effectLst>
              </a:rPr>
              <a:t> of </a:t>
            </a:r>
            <a:r>
              <a:rPr lang="nl-NL" dirty="0" err="1" smtClean="0">
                <a:effectLst>
                  <a:outerShdw blurRad="50800" dist="38100" dir="2700000" algn="tl" rotWithShape="0">
                    <a:prstClr val="black">
                      <a:alpha val="40000"/>
                    </a:prstClr>
                  </a:outerShdw>
                </a:effectLst>
              </a:rPr>
              <a:t>Foreign</a:t>
            </a:r>
            <a:r>
              <a:rPr lang="nl-NL" dirty="0" smtClean="0">
                <a:effectLst>
                  <a:outerShdw blurRad="50800" dist="38100" dir="2700000" algn="tl" rotWithShape="0">
                    <a:prstClr val="black">
                      <a:alpha val="40000"/>
                    </a:prstClr>
                  </a:outerShdw>
                </a:effectLst>
              </a:rPr>
              <a:t> </a:t>
            </a:r>
            <a:r>
              <a:rPr lang="nl-NL" dirty="0" err="1" smtClean="0">
                <a:effectLst>
                  <a:outerShdw blurRad="50800" dist="38100" dir="2700000" algn="tl" rotWithShape="0">
                    <a:prstClr val="black">
                      <a:alpha val="40000"/>
                    </a:prstClr>
                  </a:outerShdw>
                </a:effectLst>
              </a:rPr>
              <a:t>Affairs</a:t>
            </a:r>
            <a:endParaRPr lang="nl-NL" dirty="0">
              <a:effectLst>
                <a:outerShdw blurRad="50800" dist="38100" dir="2700000" algn="tl" rotWithShape="0">
                  <a:prstClr val="black">
                    <a:alpha val="40000"/>
                  </a:prstClr>
                </a:outerShdw>
              </a:effectLst>
            </a:endParaRPr>
          </a:p>
        </p:txBody>
      </p:sp>
      <p:pic>
        <p:nvPicPr>
          <p:cNvPr id="13" name="Picture 2" descr="C:\Users\Studio-Max PC\Desktop\RO_BZ_CBIO_Logo_Powerpoint_diap_e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997"/>
            <a:ext cx="9144000" cy="200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lnSpc>
                <a:spcPts val="2100"/>
              </a:lnSpc>
              <a:spcBef>
                <a:spcPts val="0"/>
              </a:spcBef>
              <a:spcAft>
                <a:spcPts val="1000"/>
              </a:spcAft>
              <a:buClrTx/>
              <a:defRPr/>
            </a:lvl1pPr>
            <a:lvl2pPr>
              <a:lnSpc>
                <a:spcPts val="2100"/>
              </a:lnSpc>
              <a:spcBef>
                <a:spcPts val="0"/>
              </a:spcBef>
              <a:spcAft>
                <a:spcPts val="1000"/>
              </a:spcAft>
              <a:buClr>
                <a:srgbClr val="CC003D"/>
              </a:buClr>
              <a:defRPr/>
            </a:lvl2pPr>
            <a:lvl3pPr>
              <a:lnSpc>
                <a:spcPts val="2100"/>
              </a:lnSpc>
              <a:spcBef>
                <a:spcPts val="0"/>
              </a:spcBef>
              <a:spcAft>
                <a:spcPts val="1000"/>
              </a:spcAft>
              <a:buClr>
                <a:srgbClr val="CC003D"/>
              </a:buClr>
              <a:defRPr/>
            </a:lvl3pPr>
            <a:lvl4pPr>
              <a:lnSpc>
                <a:spcPts val="2100"/>
              </a:lnSpc>
              <a:spcBef>
                <a:spcPts val="0"/>
              </a:spcBef>
              <a:spcAft>
                <a:spcPts val="1000"/>
              </a:spcAft>
              <a:buClr>
                <a:srgbClr val="CC003D"/>
              </a:buClr>
              <a:defRPr/>
            </a:lvl4pPr>
            <a:lvl5pPr>
              <a:lnSpc>
                <a:spcPts val="2100"/>
              </a:lnSpc>
              <a:spcBef>
                <a:spcPts val="0"/>
              </a:spcBef>
              <a:spcAft>
                <a:spcPts val="1000"/>
              </a:spcAft>
              <a:buClr>
                <a:srgbClr val="CC003D"/>
              </a:buClr>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shpKleurvlakOnder"/>
          <p:cNvSpPr>
            <a:spLocks noChangeArrowheads="1"/>
          </p:cNvSpPr>
          <p:nvPr userDrawn="1"/>
        </p:nvSpPr>
        <p:spPr bwMode="auto">
          <a:xfrm>
            <a:off x="0" y="6525344"/>
            <a:ext cx="9144000" cy="332656"/>
          </a:xfrm>
          <a:prstGeom prst="rect">
            <a:avLst/>
          </a:prstGeom>
          <a:solidFill>
            <a:srgbClr val="007CC8"/>
          </a:solidFill>
          <a:ln>
            <a:noFill/>
          </a:ln>
        </p:spPr>
        <p:txBody>
          <a:bodyPr anchor="ctr"/>
          <a:lstStyle/>
          <a:p>
            <a:pPr algn="ctr" eaLnBrk="1" hangingPunct="1"/>
            <a:endParaRPr lang="nl-NL" sz="1800">
              <a:solidFill>
                <a:schemeClr val="bg1"/>
              </a:solidFill>
              <a:effectLst>
                <a:outerShdw blurRad="50800" dist="38100" dir="2700000" algn="tl" rotWithShape="0">
                  <a:prstClr val="black">
                    <a:alpha val="40000"/>
                  </a:prstClr>
                </a:outerShdw>
              </a:effectLst>
            </a:endParaRPr>
          </a:p>
        </p:txBody>
      </p:sp>
      <p:sp>
        <p:nvSpPr>
          <p:cNvPr id="8" name="Tijdelijke aanduiding voor datum 3"/>
          <p:cNvSpPr>
            <a:spLocks noGrp="1"/>
          </p:cNvSpPr>
          <p:nvPr>
            <p:ph type="dt" sz="half" idx="2"/>
          </p:nvPr>
        </p:nvSpPr>
        <p:spPr>
          <a:xfrm>
            <a:off x="0" y="6520261"/>
            <a:ext cx="9144000" cy="365125"/>
          </a:xfrm>
          <a:prstGeom prst="rect">
            <a:avLst/>
          </a:prstGeom>
        </p:spPr>
        <p:txBody>
          <a:bodyPr vert="horz" lIns="91440" tIns="45720" rIns="91440" bIns="45720" rtlCol="0" anchor="ctr"/>
          <a:lstStyle>
            <a:lvl1pPr algn="ctr">
              <a:defRPr sz="1200">
                <a:solidFill>
                  <a:schemeClr val="bg1"/>
                </a:solidFill>
                <a:effectLst>
                  <a:outerShdw blurRad="50800" dist="38100" dir="2700000" algn="tl" rotWithShape="0">
                    <a:prstClr val="black">
                      <a:alpha val="40000"/>
                    </a:prstClr>
                  </a:outerShdw>
                </a:effectLst>
              </a:defRPr>
            </a:lvl1pPr>
          </a:lstStyle>
          <a:p>
            <a:fld id="{CFC0FB3F-F39D-4423-9D6E-B02821852115}" type="datetime1">
              <a:rPr lang="nl-NL" smtClean="0"/>
              <a:pPr/>
              <a:t>24-5-2012</a:t>
            </a:fld>
            <a:endParaRPr lang="nl-NL" dirty="0"/>
          </a:p>
        </p:txBody>
      </p:sp>
      <p:sp>
        <p:nvSpPr>
          <p:cNvPr id="9" name="Tijdelijke aanduiding voor voettekst 4"/>
          <p:cNvSpPr>
            <a:spLocks noGrp="1"/>
          </p:cNvSpPr>
          <p:nvPr>
            <p:ph type="ftr" sz="quarter" idx="3"/>
          </p:nvPr>
        </p:nvSpPr>
        <p:spPr>
          <a:xfrm>
            <a:off x="6732241" y="6520261"/>
            <a:ext cx="241176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2700000" algn="tl" rotWithShape="0">
                    <a:prstClr val="black">
                      <a:alpha val="40000"/>
                    </a:prstClr>
                  </a:outerShdw>
                </a:effectLst>
              </a:defRPr>
            </a:lvl1pPr>
          </a:lstStyle>
          <a:p>
            <a:r>
              <a:rPr lang="nl-NL" dirty="0" smtClean="0">
                <a:solidFill>
                  <a:srgbClr val="FFFFFF"/>
                </a:solidFill>
              </a:rPr>
              <a:t>CBI - </a:t>
            </a:r>
            <a:r>
              <a:rPr lang="nl-NL" dirty="0" err="1" smtClean="0">
                <a:solidFill>
                  <a:srgbClr val="FFFFFF"/>
                </a:solidFill>
              </a:rPr>
              <a:t>Ministry</a:t>
            </a:r>
            <a:r>
              <a:rPr lang="nl-NL" dirty="0" smtClean="0">
                <a:solidFill>
                  <a:srgbClr val="FFFFFF"/>
                </a:solidFill>
              </a:rPr>
              <a:t> of </a:t>
            </a:r>
            <a:r>
              <a:rPr lang="nl-NL" dirty="0" err="1" smtClean="0">
                <a:solidFill>
                  <a:srgbClr val="FFFFFF"/>
                </a:solidFill>
              </a:rPr>
              <a:t>Foreign</a:t>
            </a:r>
            <a:r>
              <a:rPr lang="nl-NL" dirty="0" smtClean="0">
                <a:solidFill>
                  <a:srgbClr val="FFFFFF"/>
                </a:solidFill>
              </a:rPr>
              <a:t> </a:t>
            </a:r>
            <a:r>
              <a:rPr lang="nl-NL" dirty="0" err="1" smtClean="0">
                <a:solidFill>
                  <a:srgbClr val="FFFFFF"/>
                </a:solidFill>
              </a:rPr>
              <a:t>Affairs</a:t>
            </a:r>
            <a:endParaRPr lang="nl-NL" dirty="0">
              <a:solidFill>
                <a:srgbClr val="FFFFFF"/>
              </a:solidFill>
            </a:endParaRPr>
          </a:p>
        </p:txBody>
      </p:sp>
      <p:sp>
        <p:nvSpPr>
          <p:cNvPr id="10" name="Tijdelijke aanduiding voor dianummer 5"/>
          <p:cNvSpPr>
            <a:spLocks noGrp="1"/>
          </p:cNvSpPr>
          <p:nvPr>
            <p:ph type="sldNum" sz="quarter" idx="4"/>
          </p:nvPr>
        </p:nvSpPr>
        <p:spPr>
          <a:xfrm>
            <a:off x="-108520" y="6520261"/>
            <a:ext cx="576064" cy="365125"/>
          </a:xfrm>
          <a:prstGeom prst="rect">
            <a:avLst/>
          </a:prstGeom>
        </p:spPr>
        <p:txBody>
          <a:bodyPr vert="horz" lIns="91440" tIns="45720" rIns="91440" bIns="45720" rtlCol="0" anchor="ctr"/>
          <a:lstStyle>
            <a:lvl1pPr algn="r">
              <a:defRPr sz="100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defRPr>
            </a:lvl1pPr>
          </a:lstStyle>
          <a:p>
            <a:fld id="{B829AE11-A4FD-4B3B-AD33-C3D1E598EFBC}" type="slidenum">
              <a:rPr lang="nl-NL" smtClean="0"/>
              <a:pPr/>
              <a:t>‹nr.›</a:t>
            </a:fld>
            <a:endParaRPr lang="nl-NL" dirty="0"/>
          </a:p>
        </p:txBody>
      </p:sp>
      <p:sp>
        <p:nvSpPr>
          <p:cNvPr id="11" name="Rechthoek 10">
            <a:hlinkClick r:id="" action="ppaction://hlinkshowjump?jump=nextslide"/>
          </p:cNvPr>
          <p:cNvSpPr/>
          <p:nvPr userDrawn="1"/>
        </p:nvSpPr>
        <p:spPr>
          <a:xfrm>
            <a:off x="0" y="6318250"/>
            <a:ext cx="9144000" cy="53975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95124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4" cstate="print"/>
          <a:srcRect l="1437" r="1908"/>
          <a:stretch>
            <a:fillRect/>
          </a:stretch>
        </p:blipFill>
        <p:spPr bwMode="auto">
          <a:xfrm>
            <a:off x="0" y="2578893"/>
            <a:ext cx="9144000" cy="1700213"/>
          </a:xfrm>
          <a:prstGeom prst="rect">
            <a:avLst/>
          </a:prstGeom>
          <a:noFill/>
          <a:ln w="9525">
            <a:noFill/>
            <a:miter lim="800000"/>
            <a:headEnd/>
            <a:tailEnd/>
          </a:ln>
          <a:effectLst/>
        </p:spPr>
      </p:pic>
      <p:sp>
        <p:nvSpPr>
          <p:cNvPr id="10" name="shpKleurvlakOnder"/>
          <p:cNvSpPr>
            <a:spLocks noChangeArrowheads="1"/>
          </p:cNvSpPr>
          <p:nvPr userDrawn="1"/>
        </p:nvSpPr>
        <p:spPr bwMode="auto">
          <a:xfrm>
            <a:off x="0" y="6318250"/>
            <a:ext cx="9144000" cy="539750"/>
          </a:xfrm>
          <a:prstGeom prst="rect">
            <a:avLst/>
          </a:prstGeom>
          <a:solidFill>
            <a:srgbClr val="007CC8"/>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endParaRPr>
          </a:p>
        </p:txBody>
      </p:sp>
      <p:sp>
        <p:nvSpPr>
          <p:cNvPr id="11" name="shpTekst"/>
          <p:cNvSpPr>
            <a:spLocks noChangeArrowheads="1"/>
          </p:cNvSpPr>
          <p:nvPr userDrawn="1"/>
        </p:nvSpPr>
        <p:spPr bwMode="auto">
          <a:xfrm>
            <a:off x="0" y="2"/>
            <a:ext cx="9144000" cy="1071563"/>
          </a:xfrm>
          <a:prstGeom prst="rect">
            <a:avLst/>
          </a:prstGeom>
          <a:solidFill>
            <a:srgbClr val="007CC8"/>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endParaRPr>
          </a:p>
        </p:txBody>
      </p:sp>
      <p:sp>
        <p:nvSpPr>
          <p:cNvPr id="2" name="Tijdelijke aanduiding voor titel 1"/>
          <p:cNvSpPr>
            <a:spLocks noGrp="1"/>
          </p:cNvSpPr>
          <p:nvPr>
            <p:ph type="title"/>
          </p:nvPr>
        </p:nvSpPr>
        <p:spPr>
          <a:xfrm>
            <a:off x="158824" y="1052736"/>
            <a:ext cx="8805664" cy="648072"/>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58824" y="1711349"/>
            <a:ext cx="8805664" cy="4669979"/>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0" y="6520261"/>
            <a:ext cx="9144000" cy="365125"/>
          </a:xfrm>
          <a:prstGeom prst="rect">
            <a:avLst/>
          </a:prstGeom>
        </p:spPr>
        <p:txBody>
          <a:bodyPr vert="horz" lIns="91440" tIns="45720" rIns="91440" bIns="45720" rtlCol="0" anchor="ctr"/>
          <a:lstStyle>
            <a:lvl1pPr algn="ctr">
              <a:defRPr sz="1200">
                <a:solidFill>
                  <a:schemeClr val="bg1"/>
                </a:solidFill>
                <a:effectLst>
                  <a:outerShdw blurRad="50800" dist="38100" dir="2700000" algn="tl" rotWithShape="0">
                    <a:prstClr val="black">
                      <a:alpha val="40000"/>
                    </a:prstClr>
                  </a:outerShdw>
                </a:effectLst>
              </a:defRPr>
            </a:lvl1p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a:xfrm>
            <a:off x="6732241" y="6520261"/>
            <a:ext cx="241176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2700000" algn="tl" rotWithShape="0">
                    <a:prstClr val="black">
                      <a:alpha val="40000"/>
                    </a:prstClr>
                  </a:outerShdw>
                </a:effectLst>
              </a:defRPr>
            </a:lvl1p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a:xfrm>
            <a:off x="-36512" y="6520261"/>
            <a:ext cx="503040" cy="365125"/>
          </a:xfrm>
          <a:prstGeom prst="rect">
            <a:avLst/>
          </a:prstGeom>
        </p:spPr>
        <p:txBody>
          <a:bodyPr vert="horz" lIns="91440" tIns="45720" rIns="91440" bIns="45720" rtlCol="0" anchor="ctr"/>
          <a:lstStyle>
            <a:lvl1pPr algn="r">
              <a:defRPr sz="100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defRPr>
            </a:lvl1pPr>
          </a:lstStyle>
          <a:p>
            <a:fld id="{B829AE11-A4FD-4B3B-AD33-C3D1E598EFBC}" type="slidenum">
              <a:rPr lang="nl-NL" smtClean="0"/>
              <a:pPr/>
              <a:t>‹nr.›</a:t>
            </a:fld>
            <a:endParaRPr lang="nl-NL"/>
          </a:p>
        </p:txBody>
      </p:sp>
      <p:sp>
        <p:nvSpPr>
          <p:cNvPr id="7" name="Rechthoek 6">
            <a:hlinkClick r:id="" action="ppaction://hlinkshowjump?jump=nextslide"/>
          </p:cNvPr>
          <p:cNvSpPr/>
          <p:nvPr userDrawn="1"/>
        </p:nvSpPr>
        <p:spPr>
          <a:xfrm>
            <a:off x="0" y="6318250"/>
            <a:ext cx="9144000" cy="53975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2" descr="C:\Users\Studio-Max PC\Desktop\RO_BZ_CBIO_Logo_Powerpoint_diap_e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26000" y="-3373"/>
            <a:ext cx="5292080" cy="115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12959"/>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defTabSz="914400" rtl="0" eaLnBrk="1" latinLnBrk="0" hangingPunct="1">
        <a:spcBef>
          <a:spcPct val="0"/>
        </a:spcBef>
        <a:buNone/>
        <a:defRPr sz="2000" b="1" kern="1200">
          <a:solidFill>
            <a:srgbClr val="CC003D"/>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160"/>
        </a:lnSpc>
        <a:spcBef>
          <a:spcPct val="20000"/>
        </a:spcBef>
        <a:buClr>
          <a:srgbClr val="007CC8"/>
        </a:buClr>
        <a:buFont typeface="Wingdings" pitchFamily="2" charset="2"/>
        <a:buChar char="§"/>
        <a:defRPr sz="1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mailto:eplaisier@cbi.eu" TargetMode="External"/><Relationship Id="rId5" Type="http://schemas.openxmlformats.org/officeDocument/2006/relationships/image" Target="../media/image19.jpe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2.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jpg"/><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CBI in Colombia</a:t>
            </a:r>
            <a:endParaRPr lang="nl-NL" dirty="0"/>
          </a:p>
        </p:txBody>
      </p:sp>
      <p:sp>
        <p:nvSpPr>
          <p:cNvPr id="3" name="Ondertitel 2"/>
          <p:cNvSpPr>
            <a:spLocks noGrp="1"/>
          </p:cNvSpPr>
          <p:nvPr>
            <p:ph type="subTitle" idx="1"/>
          </p:nvPr>
        </p:nvSpPr>
        <p:spPr>
          <a:xfrm>
            <a:off x="4878000" y="3212976"/>
            <a:ext cx="4032448" cy="1752600"/>
          </a:xfrm>
        </p:spPr>
        <p:txBody>
          <a:bodyPr/>
          <a:lstStyle/>
          <a:p>
            <a:r>
              <a:rPr lang="nl-NL" dirty="0" err="1" smtClean="0"/>
              <a:t>Developing</a:t>
            </a:r>
            <a:r>
              <a:rPr lang="nl-NL" dirty="0" smtClean="0"/>
              <a:t> </a:t>
            </a:r>
            <a:r>
              <a:rPr lang="nl-NL" dirty="0" err="1" smtClean="0"/>
              <a:t>and</a:t>
            </a:r>
            <a:r>
              <a:rPr lang="nl-NL" dirty="0" smtClean="0"/>
              <a:t> promoting </a:t>
            </a:r>
            <a:r>
              <a:rPr lang="nl-NL" dirty="0" err="1" smtClean="0"/>
              <a:t>Colombian</a:t>
            </a:r>
            <a:r>
              <a:rPr lang="nl-NL" dirty="0" smtClean="0"/>
              <a:t> exports </a:t>
            </a:r>
            <a:r>
              <a:rPr lang="nl-NL" dirty="0" err="1" smtClean="0"/>
              <a:t>to</a:t>
            </a:r>
            <a:r>
              <a:rPr lang="nl-NL" dirty="0" smtClean="0"/>
              <a:t> European markets</a:t>
            </a:r>
            <a:endParaRPr lang="nl-NL" dirty="0"/>
          </a:p>
        </p:txBody>
      </p:sp>
      <p:pic>
        <p:nvPicPr>
          <p:cNvPr id="1026" name="Picture 2" descr="G:\I - Bedrijfsprocessen en Organisatie\Afdelingen\IO\Accountmanagement\Colombia\Colombia 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1724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10</a:t>
            </a:fld>
            <a:endParaRPr lang="nl-NL"/>
          </a:p>
        </p:txBody>
      </p:sp>
      <p:sp>
        <p:nvSpPr>
          <p:cNvPr id="2" name="Titel 1"/>
          <p:cNvSpPr>
            <a:spLocks noGrp="1"/>
          </p:cNvSpPr>
          <p:nvPr>
            <p:ph type="title"/>
          </p:nvPr>
        </p:nvSpPr>
        <p:spPr/>
        <p:txBody>
          <a:bodyPr>
            <a:noAutofit/>
          </a:bodyPr>
          <a:lstStyle/>
          <a:p>
            <a:r>
              <a:rPr lang="nl-NL" dirty="0" err="1" smtClean="0"/>
              <a:t>Colombian</a:t>
            </a:r>
            <a:r>
              <a:rPr lang="nl-NL" dirty="0" smtClean="0"/>
              <a:t> exports </a:t>
            </a:r>
            <a:r>
              <a:rPr lang="nl-NL" dirty="0" err="1" smtClean="0"/>
              <a:t>to</a:t>
            </a:r>
            <a:r>
              <a:rPr lang="nl-NL" dirty="0" smtClean="0"/>
              <a:t> Europe (2010)</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4169009157"/>
              </p:ext>
            </p:extLst>
          </p:nvPr>
        </p:nvGraphicFramePr>
        <p:xfrm>
          <a:off x="899592" y="1916835"/>
          <a:ext cx="7056784" cy="3589914"/>
        </p:xfrm>
        <a:graphic>
          <a:graphicData uri="http://schemas.openxmlformats.org/drawingml/2006/table">
            <a:tbl>
              <a:tblPr>
                <a:tableStyleId>{5C22544A-7EE6-4342-B048-85BDC9FD1C3A}</a:tableStyleId>
              </a:tblPr>
              <a:tblGrid>
                <a:gridCol w="432048"/>
                <a:gridCol w="1656184"/>
                <a:gridCol w="1152128"/>
                <a:gridCol w="3816424"/>
              </a:tblGrid>
              <a:tr h="740887">
                <a:tc>
                  <a:txBody>
                    <a:bodyPr/>
                    <a:lstStyle/>
                    <a:p>
                      <a:pPr algn="ctr"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Country</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Colombian</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Exports </a:t>
                      </a:r>
                    </a:p>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mln</a:t>
                      </a:r>
                      <a:r>
                        <a:rPr lang="nl-NL" sz="1200" b="1" i="0" u="none" strike="noStrike" baseline="0"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EUR)</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Primary</a:t>
                      </a:r>
                      <a:r>
                        <a:rPr lang="nl-NL" sz="1200" b="1" i="0" u="none" strike="noStrike" baseline="0"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products</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1</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a:effectLst/>
                          <a:latin typeface="Verdana" pitchFamily="34" charset="0"/>
                          <a:ea typeface="Verdana" pitchFamily="34" charset="0"/>
                          <a:cs typeface="Verdana" pitchFamily="34" charset="0"/>
                        </a:rPr>
                        <a:t>Germany</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933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61% </a:t>
                      </a:r>
                      <a:r>
                        <a:rPr lang="nl-NL" sz="1200" b="0" i="0" u="none" strike="noStrike" dirty="0" err="1" smtClean="0">
                          <a:solidFill>
                            <a:srgbClr val="000000"/>
                          </a:solidFill>
                          <a:effectLst/>
                          <a:latin typeface="Verdana" pitchFamily="34" charset="0"/>
                          <a:ea typeface="Verdana" pitchFamily="34" charset="0"/>
                          <a:cs typeface="Verdana" pitchFamily="34" charset="0"/>
                        </a:rPr>
                        <a:t>minerals</a:t>
                      </a:r>
                      <a:r>
                        <a:rPr lang="nl-NL" sz="1200" b="0" i="0" u="none" strike="noStrike" dirty="0" smtClean="0">
                          <a:solidFill>
                            <a:srgbClr val="000000"/>
                          </a:solidFill>
                          <a:effectLst/>
                          <a:latin typeface="Verdana" pitchFamily="34" charset="0"/>
                          <a:ea typeface="Verdana" pitchFamily="34" charset="0"/>
                          <a:cs typeface="Verdana" pitchFamily="34" charset="0"/>
                        </a:rPr>
                        <a:t>, 24% fruit, 7%</a:t>
                      </a:r>
                      <a:r>
                        <a:rPr lang="nl-NL" sz="1200" b="0" i="0" u="none" strike="noStrike" baseline="0" dirty="0" smtClean="0">
                          <a:solidFill>
                            <a:srgbClr val="000000"/>
                          </a:solidFill>
                          <a:effectLst/>
                          <a:latin typeface="Verdana" pitchFamily="34" charset="0"/>
                          <a:ea typeface="Verdana" pitchFamily="34" charset="0"/>
                          <a:cs typeface="Verdana" pitchFamily="34" charset="0"/>
                        </a:rPr>
                        <a:t> coffee</a:t>
                      </a:r>
                      <a:r>
                        <a:rPr lang="nl-NL" sz="1200" b="0" i="0" u="none" strike="noStrike" dirty="0" smtClean="0">
                          <a:solidFill>
                            <a:srgbClr val="000000"/>
                          </a:solidFill>
                          <a:effectLst/>
                          <a:latin typeface="Verdana" pitchFamily="34" charset="0"/>
                          <a:ea typeface="Verdana" pitchFamily="34" charset="0"/>
                          <a:cs typeface="Verdana" pitchFamily="34" charset="0"/>
                        </a:rPr>
                        <a:t>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1" i="0" u="none" strike="noStrike" dirty="0" smtClean="0">
                          <a:solidFill>
                            <a:srgbClr val="000000"/>
                          </a:solidFill>
                          <a:effectLst/>
                          <a:latin typeface="Verdana" pitchFamily="34" charset="0"/>
                          <a:ea typeface="Verdana" pitchFamily="34" charset="0"/>
                          <a:cs typeface="Verdana" pitchFamily="34" charset="0"/>
                        </a:rPr>
                        <a:t>2</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1" u="none" strike="noStrike" dirty="0">
                          <a:effectLst/>
                          <a:latin typeface="Verdana" pitchFamily="34" charset="0"/>
                          <a:ea typeface="Verdana" pitchFamily="34" charset="0"/>
                          <a:cs typeface="Verdana" pitchFamily="34" charset="0"/>
                        </a:rPr>
                        <a:t>Netherlands</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u="none" strike="noStrike" dirty="0">
                          <a:effectLst/>
                          <a:latin typeface="Verdana" pitchFamily="34" charset="0"/>
                          <a:ea typeface="Verdana" pitchFamily="34" charset="0"/>
                          <a:cs typeface="Verdana" pitchFamily="34" charset="0"/>
                        </a:rPr>
                        <a:t>           </a:t>
                      </a:r>
                      <a:r>
                        <a:rPr lang="nl-NL" sz="1200" b="1" u="none" strike="noStrike" dirty="0" smtClean="0">
                          <a:effectLst/>
                          <a:latin typeface="Verdana" pitchFamily="34" charset="0"/>
                          <a:ea typeface="Verdana" pitchFamily="34" charset="0"/>
                          <a:cs typeface="Verdana" pitchFamily="34" charset="0"/>
                        </a:rPr>
                        <a:t>784 </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1" i="0" u="none" strike="noStrike" dirty="0" smtClean="0">
                          <a:solidFill>
                            <a:srgbClr val="000000"/>
                          </a:solidFill>
                          <a:effectLst/>
                          <a:latin typeface="Verdana" pitchFamily="34" charset="0"/>
                          <a:ea typeface="Verdana" pitchFamily="34" charset="0"/>
                          <a:cs typeface="Verdana" pitchFamily="34" charset="0"/>
                        </a:rPr>
                        <a:t>80%</a:t>
                      </a:r>
                      <a:r>
                        <a:rPr lang="nl-NL" sz="1200" b="1" i="0" u="none" strike="noStrike" baseline="0" dirty="0" smtClean="0">
                          <a:solidFill>
                            <a:srgbClr val="000000"/>
                          </a:solidFill>
                          <a:effectLst/>
                          <a:latin typeface="Verdana" pitchFamily="34" charset="0"/>
                          <a:ea typeface="Verdana" pitchFamily="34" charset="0"/>
                          <a:cs typeface="Verdana" pitchFamily="34" charset="0"/>
                        </a:rPr>
                        <a:t> </a:t>
                      </a:r>
                      <a:r>
                        <a:rPr lang="nl-NL" sz="1200" b="1" i="0" u="none" strike="noStrike" baseline="0" dirty="0" err="1" smtClean="0">
                          <a:solidFill>
                            <a:srgbClr val="000000"/>
                          </a:solidFill>
                          <a:effectLst/>
                          <a:latin typeface="Verdana" pitchFamily="34" charset="0"/>
                          <a:ea typeface="Verdana" pitchFamily="34" charset="0"/>
                          <a:cs typeface="Verdana" pitchFamily="34" charset="0"/>
                        </a:rPr>
                        <a:t>minerals</a:t>
                      </a:r>
                      <a:r>
                        <a:rPr lang="nl-NL" sz="1200" b="1" i="0" u="none" strike="noStrike" baseline="0" dirty="0" smtClean="0">
                          <a:solidFill>
                            <a:srgbClr val="000000"/>
                          </a:solidFill>
                          <a:effectLst/>
                          <a:latin typeface="Verdana" pitchFamily="34" charset="0"/>
                          <a:ea typeface="Verdana" pitchFamily="34" charset="0"/>
                          <a:cs typeface="Verdana" pitchFamily="34" charset="0"/>
                        </a:rPr>
                        <a:t>, 8% iron &amp; steel</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3</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a:effectLst/>
                          <a:latin typeface="Verdana" pitchFamily="34" charset="0"/>
                          <a:ea typeface="Verdana" pitchFamily="34" charset="0"/>
                          <a:cs typeface="Verdana" pitchFamily="34" charset="0"/>
                        </a:rPr>
                        <a:t>United </a:t>
                      </a:r>
                      <a:r>
                        <a:rPr lang="nl-NL" sz="1200" u="none" strike="noStrike" dirty="0" err="1">
                          <a:effectLst/>
                          <a:latin typeface="Verdana" pitchFamily="34" charset="0"/>
                          <a:ea typeface="Verdana" pitchFamily="34" charset="0"/>
                          <a:cs typeface="Verdana" pitchFamily="34" charset="0"/>
                        </a:rPr>
                        <a:t>Kingdom</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721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61% </a:t>
                      </a:r>
                      <a:r>
                        <a:rPr lang="nl-NL" sz="1200" b="0" i="0" u="none" strike="noStrike" dirty="0" err="1" smtClean="0">
                          <a:solidFill>
                            <a:srgbClr val="000000"/>
                          </a:solidFill>
                          <a:effectLst/>
                          <a:latin typeface="Verdana" pitchFamily="34" charset="0"/>
                          <a:ea typeface="Verdana" pitchFamily="34" charset="0"/>
                          <a:cs typeface="Verdana" pitchFamily="34" charset="0"/>
                        </a:rPr>
                        <a:t>minerals</a:t>
                      </a:r>
                      <a:r>
                        <a:rPr lang="nl-NL" sz="1200" b="0" i="0" u="none" strike="noStrike" dirty="0" smtClean="0">
                          <a:solidFill>
                            <a:srgbClr val="000000"/>
                          </a:solidFill>
                          <a:effectLst/>
                          <a:latin typeface="Verdana" pitchFamily="34" charset="0"/>
                          <a:ea typeface="Verdana" pitchFamily="34" charset="0"/>
                          <a:cs typeface="Verdana" pitchFamily="34" charset="0"/>
                        </a:rPr>
                        <a:t>, 17% fruit, 7% coffee</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4</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a:effectLst/>
                          <a:latin typeface="Verdana" pitchFamily="34" charset="0"/>
                          <a:ea typeface="Verdana" pitchFamily="34" charset="0"/>
                          <a:cs typeface="Verdana" pitchFamily="34" charset="0"/>
                        </a:rPr>
                        <a:t>Belgium</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592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81%</a:t>
                      </a:r>
                      <a:r>
                        <a:rPr lang="nl-NL" sz="1200" b="0" i="0" u="none" strike="noStrike" baseline="0" dirty="0" smtClean="0">
                          <a:solidFill>
                            <a:srgbClr val="000000"/>
                          </a:solidFill>
                          <a:effectLst/>
                          <a:latin typeface="Verdana" pitchFamily="34" charset="0"/>
                          <a:ea typeface="Verdana" pitchFamily="34" charset="0"/>
                          <a:cs typeface="Verdana" pitchFamily="34" charset="0"/>
                        </a:rPr>
                        <a:t> fruit, 8%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minerals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5</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a:effectLst/>
                          <a:latin typeface="Verdana" pitchFamily="34" charset="0"/>
                          <a:ea typeface="Verdana" pitchFamily="34" charset="0"/>
                          <a:cs typeface="Verdana" pitchFamily="34" charset="0"/>
                        </a:rPr>
                        <a:t>Italy</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522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38% </a:t>
                      </a:r>
                      <a:r>
                        <a:rPr lang="nl-NL" sz="1200" b="0" i="0" u="none" strike="noStrike" dirty="0" err="1" smtClean="0">
                          <a:solidFill>
                            <a:srgbClr val="000000"/>
                          </a:solidFill>
                          <a:effectLst/>
                          <a:latin typeface="Verdana" pitchFamily="34" charset="0"/>
                          <a:ea typeface="Verdana" pitchFamily="34" charset="0"/>
                          <a:cs typeface="Verdana" pitchFamily="34" charset="0"/>
                        </a:rPr>
                        <a:t>minerals</a:t>
                      </a:r>
                      <a:r>
                        <a:rPr lang="nl-NL" sz="1200" b="0" i="0" u="none" strike="noStrike" dirty="0" smtClean="0">
                          <a:solidFill>
                            <a:srgbClr val="000000"/>
                          </a:solidFill>
                          <a:effectLst/>
                          <a:latin typeface="Verdana" pitchFamily="34" charset="0"/>
                          <a:ea typeface="Verdana" pitchFamily="34" charset="0"/>
                          <a:cs typeface="Verdana" pitchFamily="34" charset="0"/>
                        </a:rPr>
                        <a:t>, 20% iron &amp; steel, 14% fruit</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6</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a:effectLst/>
                          <a:latin typeface="Verdana" pitchFamily="34" charset="0"/>
                          <a:ea typeface="Verdana" pitchFamily="34" charset="0"/>
                          <a:cs typeface="Verdana" pitchFamily="34" charset="0"/>
                        </a:rPr>
                        <a:t>Spain</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474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48% </a:t>
                      </a:r>
                      <a:r>
                        <a:rPr lang="nl-NL" sz="1200" b="0" i="0" u="none" strike="noStrike" dirty="0" err="1" smtClean="0">
                          <a:solidFill>
                            <a:srgbClr val="000000"/>
                          </a:solidFill>
                          <a:effectLst/>
                          <a:latin typeface="Verdana" pitchFamily="34" charset="0"/>
                          <a:ea typeface="Verdana" pitchFamily="34" charset="0"/>
                          <a:cs typeface="Verdana" pitchFamily="34" charset="0"/>
                        </a:rPr>
                        <a:t>minerals</a:t>
                      </a:r>
                      <a:r>
                        <a:rPr lang="nl-NL" sz="1200" b="0" i="0" u="none" strike="noStrike" dirty="0" smtClean="0">
                          <a:solidFill>
                            <a:srgbClr val="000000"/>
                          </a:solidFill>
                          <a:effectLst/>
                          <a:latin typeface="Verdana" pitchFamily="34" charset="0"/>
                          <a:ea typeface="Verdana" pitchFamily="34" charset="0"/>
                          <a:cs typeface="Verdana" pitchFamily="34" charset="0"/>
                        </a:rPr>
                        <a:t>, 13% iron</a:t>
                      </a:r>
                      <a:r>
                        <a:rPr lang="nl-NL" sz="1200" b="0" i="0" u="none" strike="noStrike" baseline="0" dirty="0" smtClean="0">
                          <a:solidFill>
                            <a:srgbClr val="000000"/>
                          </a:solidFill>
                          <a:effectLst/>
                          <a:latin typeface="Verdana" pitchFamily="34" charset="0"/>
                          <a:ea typeface="Verdana" pitchFamily="34" charset="0"/>
                          <a:cs typeface="Verdana" pitchFamily="34" charset="0"/>
                        </a:rPr>
                        <a:t> &amp; steel, 9% coffee</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7</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a:effectLst/>
                          <a:latin typeface="Verdana" pitchFamily="34" charset="0"/>
                          <a:ea typeface="Verdana" pitchFamily="34" charset="0"/>
                          <a:cs typeface="Verdana" pitchFamily="34" charset="0"/>
                        </a:rPr>
                        <a:t>France</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404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64% </a:t>
                      </a:r>
                      <a:r>
                        <a:rPr lang="nl-NL" sz="1200" b="0" i="0" u="none" strike="noStrike" dirty="0" err="1" smtClean="0">
                          <a:solidFill>
                            <a:srgbClr val="000000"/>
                          </a:solidFill>
                          <a:effectLst/>
                          <a:latin typeface="Verdana" pitchFamily="34" charset="0"/>
                          <a:ea typeface="Verdana" pitchFamily="34" charset="0"/>
                          <a:cs typeface="Verdana" pitchFamily="34" charset="0"/>
                        </a:rPr>
                        <a:t>minerals</a:t>
                      </a:r>
                      <a:r>
                        <a:rPr lang="nl-NL" sz="1200" b="0" i="0" u="none" strike="noStrike" dirty="0" smtClean="0">
                          <a:solidFill>
                            <a:srgbClr val="000000"/>
                          </a:solidFill>
                          <a:effectLst/>
                          <a:latin typeface="Verdana" pitchFamily="34" charset="0"/>
                          <a:ea typeface="Verdana" pitchFamily="34" charset="0"/>
                          <a:cs typeface="Verdana" pitchFamily="34" charset="0"/>
                        </a:rPr>
                        <a:t>,</a:t>
                      </a:r>
                      <a:r>
                        <a:rPr lang="nl-NL" sz="1200" b="0" i="0" u="none" strike="noStrike" baseline="0" dirty="0" smtClean="0">
                          <a:solidFill>
                            <a:srgbClr val="000000"/>
                          </a:solidFill>
                          <a:effectLst/>
                          <a:latin typeface="Verdana" pitchFamily="34" charset="0"/>
                          <a:ea typeface="Verdana" pitchFamily="34" charset="0"/>
                          <a:cs typeface="Verdana" pitchFamily="34" charset="0"/>
                        </a:rPr>
                        <a:t> 8% coffee</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u="none" strike="noStrike" dirty="0" err="1" smtClean="0">
                          <a:effectLst/>
                          <a:latin typeface="Verdana" pitchFamily="34" charset="0"/>
                          <a:ea typeface="Verdana" pitchFamily="34" charset="0"/>
                          <a:cs typeface="Verdana" pitchFamily="34" charset="0"/>
                        </a:rPr>
                        <a:t>Other</a:t>
                      </a:r>
                      <a:r>
                        <a:rPr lang="nl-NL" sz="1200" u="none" strike="noStrike" baseline="0" dirty="0" smtClean="0">
                          <a:effectLst/>
                          <a:latin typeface="Verdana" pitchFamily="34" charset="0"/>
                          <a:ea typeface="Verdana" pitchFamily="34" charset="0"/>
                          <a:cs typeface="Verdana" pitchFamily="34" charset="0"/>
                        </a:rPr>
                        <a:t> European </a:t>
                      </a:r>
                      <a:r>
                        <a:rPr lang="nl-NL" sz="1200" u="none" strike="noStrike" baseline="0" dirty="0" err="1" smtClean="0">
                          <a:effectLst/>
                          <a:latin typeface="Verdana" pitchFamily="34" charset="0"/>
                          <a:ea typeface="Verdana" pitchFamily="34" charset="0"/>
                          <a:cs typeface="Verdana" pitchFamily="34" charset="0"/>
                        </a:rPr>
                        <a:t>countries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u="none" strike="noStrike" dirty="0">
                          <a:effectLst/>
                          <a:latin typeface="Verdana" pitchFamily="34" charset="0"/>
                          <a:ea typeface="Verdana" pitchFamily="34" charset="0"/>
                          <a:cs typeface="Verdana" pitchFamily="34" charset="0"/>
                        </a:rPr>
                        <a:t>             </a:t>
                      </a:r>
                      <a:r>
                        <a:rPr lang="nl-NL" sz="1200" u="none" strike="noStrike" dirty="0" smtClean="0">
                          <a:effectLst/>
                          <a:latin typeface="Verdana" pitchFamily="34" charset="0"/>
                          <a:ea typeface="Verdana" pitchFamily="34" charset="0"/>
                          <a:cs typeface="Verdana" pitchFamily="34" charset="0"/>
                        </a:rPr>
                        <a:t>400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5491" marR="5491" marT="5491" marB="0" anchor="b"/>
                </a:tc>
              </a:tr>
              <a:tr h="309722">
                <a:tc>
                  <a:txBody>
                    <a:bodyPr/>
                    <a:lstStyle/>
                    <a:p>
                      <a:pPr algn="l"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l"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Europe Total</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5.044</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l"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r>
            </a:tbl>
          </a:graphicData>
        </a:graphic>
      </p:graphicFrame>
    </p:spTree>
    <p:extLst>
      <p:ext uri="{BB962C8B-B14F-4D97-AF65-F5344CB8AC3E}">
        <p14:creationId xmlns:p14="http://schemas.microsoft.com/office/powerpoint/2010/main" val="4049622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Colombian</a:t>
            </a:r>
            <a:r>
              <a:rPr lang="nl-NL" dirty="0" smtClean="0"/>
              <a:t> imports </a:t>
            </a:r>
            <a:r>
              <a:rPr lang="nl-NL" dirty="0" err="1" smtClean="0"/>
              <a:t>from</a:t>
            </a:r>
            <a:r>
              <a:rPr lang="nl-NL" dirty="0" smtClean="0"/>
              <a:t> Europe (2010)</a:t>
            </a:r>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11</a:t>
            </a:fld>
            <a:endParaRPr lang="nl-NL"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865637277"/>
              </p:ext>
            </p:extLst>
          </p:nvPr>
        </p:nvGraphicFramePr>
        <p:xfrm>
          <a:off x="158750" y="1711325"/>
          <a:ext cx="8805863" cy="4670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28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12</a:t>
            </a:fld>
            <a:endParaRPr lang="nl-NL"/>
          </a:p>
        </p:txBody>
      </p:sp>
      <p:sp>
        <p:nvSpPr>
          <p:cNvPr id="2" name="Titel 1"/>
          <p:cNvSpPr>
            <a:spLocks noGrp="1"/>
          </p:cNvSpPr>
          <p:nvPr>
            <p:ph type="title"/>
          </p:nvPr>
        </p:nvSpPr>
        <p:spPr/>
        <p:txBody>
          <a:bodyPr>
            <a:noAutofit/>
          </a:bodyPr>
          <a:lstStyle/>
          <a:p>
            <a:r>
              <a:rPr lang="nl-NL" dirty="0" err="1" smtClean="0"/>
              <a:t>Colombian</a:t>
            </a:r>
            <a:r>
              <a:rPr lang="nl-NL" dirty="0" smtClean="0"/>
              <a:t> imports </a:t>
            </a:r>
            <a:r>
              <a:rPr lang="nl-NL" dirty="0" err="1" smtClean="0"/>
              <a:t>from</a:t>
            </a:r>
            <a:r>
              <a:rPr lang="nl-NL" dirty="0" smtClean="0"/>
              <a:t> Europe (2010)</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3297376373"/>
              </p:ext>
            </p:extLst>
          </p:nvPr>
        </p:nvGraphicFramePr>
        <p:xfrm>
          <a:off x="1115616" y="1711323"/>
          <a:ext cx="7056784" cy="3500191"/>
        </p:xfrm>
        <a:graphic>
          <a:graphicData uri="http://schemas.openxmlformats.org/drawingml/2006/table">
            <a:tbl>
              <a:tblPr>
                <a:tableStyleId>{5C22544A-7EE6-4342-B048-85BDC9FD1C3A}</a:tableStyleId>
              </a:tblPr>
              <a:tblGrid>
                <a:gridCol w="360040"/>
                <a:gridCol w="1368152"/>
                <a:gridCol w="1008112"/>
                <a:gridCol w="4320480"/>
              </a:tblGrid>
              <a:tr h="240820">
                <a:tc>
                  <a:txBody>
                    <a:bodyPr/>
                    <a:lstStyle/>
                    <a:p>
                      <a:pPr algn="ctr"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Country</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Colombian</a:t>
                      </a:r>
                      <a:r>
                        <a:rPr lang="nl-NL" sz="1200" b="1" i="0" u="none" strike="noStrike" baseline="0"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Imports</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mln</a:t>
                      </a:r>
                      <a:r>
                        <a:rPr lang="nl-NL" sz="1200" b="1" i="0" u="none" strike="noStrike" baseline="0"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EUR)</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1</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Germany</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1.248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dirty="0" smtClean="0">
                          <a:solidFill>
                            <a:srgbClr val="000000"/>
                          </a:solidFill>
                          <a:effectLst/>
                          <a:latin typeface="Verdana" pitchFamily="34" charset="0"/>
                          <a:ea typeface="Verdana" pitchFamily="34" charset="0"/>
                          <a:cs typeface="Verdana" pitchFamily="34" charset="0"/>
                        </a:rPr>
                        <a:t>, </a:t>
                      </a:r>
                      <a:r>
                        <a:rPr lang="nl-NL" sz="1200" b="0" i="0" u="none" strike="noStrike" dirty="0" err="1" smtClean="0">
                          <a:solidFill>
                            <a:srgbClr val="000000"/>
                          </a:solidFill>
                          <a:effectLst/>
                          <a:latin typeface="Verdana" pitchFamily="34" charset="0"/>
                          <a:ea typeface="Verdana" pitchFamily="34" charset="0"/>
                          <a:cs typeface="Verdana" pitchFamily="34" charset="0"/>
                        </a:rPr>
                        <a:t>aircrafts</a:t>
                      </a:r>
                      <a:r>
                        <a:rPr lang="nl-NL" sz="1200" b="0" i="0" u="none" strike="noStrike" dirty="0" smtClean="0">
                          <a:solidFill>
                            <a:srgbClr val="000000"/>
                          </a:solidFill>
                          <a:effectLst/>
                          <a:latin typeface="Verdana" pitchFamily="34" charset="0"/>
                          <a:ea typeface="Verdana" pitchFamily="34" charset="0"/>
                          <a:cs typeface="Verdana" pitchFamily="34" charset="0"/>
                        </a:rPr>
                        <a:t>,</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vehicles</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pharmaceuticals</a:t>
                      </a:r>
                      <a:r>
                        <a:rPr lang="nl-NL" sz="1200" b="0" i="0" u="none" strike="noStrike" baseline="0" dirty="0" smtClean="0">
                          <a:solidFill>
                            <a:srgbClr val="000000"/>
                          </a:solidFill>
                          <a:effectLst/>
                          <a:latin typeface="Verdana" pitchFamily="34" charset="0"/>
                          <a:ea typeface="Verdana" pitchFamily="34" charset="0"/>
                          <a:cs typeface="Verdana" pitchFamily="34" charset="0"/>
                        </a:rPr>
                        <a:t>, electronics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2</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France</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890</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dirty="0" smtClean="0">
                          <a:solidFill>
                            <a:srgbClr val="000000"/>
                          </a:solidFill>
                          <a:effectLst/>
                          <a:latin typeface="Verdana" pitchFamily="34" charset="0"/>
                          <a:ea typeface="Verdana" pitchFamily="34" charset="0"/>
                          <a:cs typeface="Verdana" pitchFamily="34" charset="0"/>
                        </a:rPr>
                        <a:t>, electronics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3</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Italy</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482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dirty="0" smtClean="0">
                          <a:solidFill>
                            <a:srgbClr val="000000"/>
                          </a:solidFill>
                          <a:effectLst/>
                          <a:latin typeface="Verdana" pitchFamily="34" charset="0"/>
                          <a:ea typeface="Verdana" pitchFamily="34" charset="0"/>
                          <a:cs typeface="Verdana" pitchFamily="34" charset="0"/>
                        </a:rPr>
                        <a:t>,</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pharmaceuticals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4</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Spain</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378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dirty="0" smtClean="0">
                          <a:solidFill>
                            <a:srgbClr val="000000"/>
                          </a:solidFill>
                          <a:effectLst/>
                          <a:latin typeface="Verdana" pitchFamily="34" charset="0"/>
                          <a:ea typeface="Verdana" pitchFamily="34" charset="0"/>
                          <a:cs typeface="Verdana" pitchFamily="34" charset="0"/>
                        </a:rPr>
                        <a:t>, iron &amp; steel</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5</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Switzerland</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310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dirty="0" smtClean="0">
                          <a:solidFill>
                            <a:srgbClr val="000000"/>
                          </a:solidFill>
                          <a:effectLst/>
                          <a:latin typeface="Verdana" pitchFamily="34" charset="0"/>
                          <a:ea typeface="Verdana" pitchFamily="34" charset="0"/>
                          <a:cs typeface="Verdana" pitchFamily="34" charset="0"/>
                        </a:rPr>
                        <a:t>, </a:t>
                      </a:r>
                      <a:r>
                        <a:rPr lang="nl-NL" sz="1200" b="0" i="0" u="none" strike="noStrike" dirty="0" err="1" smtClean="0">
                          <a:solidFill>
                            <a:srgbClr val="000000"/>
                          </a:solidFill>
                          <a:effectLst/>
                          <a:latin typeface="Verdana" pitchFamily="34" charset="0"/>
                          <a:ea typeface="Verdana" pitchFamily="34" charset="0"/>
                          <a:cs typeface="Verdana" pitchFamily="34" charset="0"/>
                        </a:rPr>
                        <a:t>pharmaceuticals</a:t>
                      </a:r>
                      <a:r>
                        <a:rPr lang="nl-NL" sz="1200" b="0" i="0" u="none" strike="noStrike" dirty="0" smtClean="0">
                          <a:solidFill>
                            <a:srgbClr val="000000"/>
                          </a:solidFill>
                          <a:effectLst/>
                          <a:latin typeface="Verdana" pitchFamily="34" charset="0"/>
                          <a:ea typeface="Verdana" pitchFamily="34" charset="0"/>
                          <a:cs typeface="Verdana" pitchFamily="34" charset="0"/>
                        </a:rPr>
                        <a:t>,</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medical</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apparatus</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organic</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chemicals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6</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United Kingdom</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304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dirty="0" smtClean="0">
                          <a:solidFill>
                            <a:srgbClr val="000000"/>
                          </a:solidFill>
                          <a:effectLst/>
                          <a:latin typeface="Verdana" pitchFamily="34" charset="0"/>
                          <a:ea typeface="Verdana" pitchFamily="34" charset="0"/>
                          <a:cs typeface="Verdana" pitchFamily="34" charset="0"/>
                        </a:rPr>
                        <a:t>, </a:t>
                      </a:r>
                      <a:r>
                        <a:rPr lang="nl-NL" sz="1200" b="0" i="0" u="none" strike="noStrike" dirty="0" err="1" smtClean="0">
                          <a:solidFill>
                            <a:srgbClr val="000000"/>
                          </a:solidFill>
                          <a:effectLst/>
                          <a:latin typeface="Verdana" pitchFamily="34" charset="0"/>
                          <a:ea typeface="Verdana" pitchFamily="34" charset="0"/>
                          <a:cs typeface="Verdana" pitchFamily="34" charset="0"/>
                        </a:rPr>
                        <a:t>pharmaceuticals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1" i="0" u="none" strike="noStrike" dirty="0" smtClean="0">
                          <a:solidFill>
                            <a:srgbClr val="000000"/>
                          </a:solidFill>
                          <a:effectLst/>
                          <a:latin typeface="Verdana" pitchFamily="34" charset="0"/>
                          <a:ea typeface="Verdana" pitchFamily="34" charset="0"/>
                          <a:cs typeface="Verdana" pitchFamily="34" charset="0"/>
                        </a:rPr>
                        <a:t>7</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1" i="0" u="none" strike="noStrike" dirty="0">
                          <a:solidFill>
                            <a:srgbClr val="000000"/>
                          </a:solidFill>
                          <a:effectLst/>
                          <a:latin typeface="Verdana" pitchFamily="34" charset="0"/>
                          <a:ea typeface="Verdana" pitchFamily="34" charset="0"/>
                          <a:cs typeface="Verdana" pitchFamily="34" charset="0"/>
                        </a:rPr>
                        <a:t>Netherlands</a:t>
                      </a:r>
                    </a:p>
                  </a:txBody>
                  <a:tcPr marL="9525" marR="9525" marT="9525" marB="0" anchor="b"/>
                </a:tc>
                <a:tc>
                  <a:txBody>
                    <a:bodyPr/>
                    <a:lstStyle/>
                    <a:p>
                      <a:pPr algn="ctr" fontAlgn="b"/>
                      <a:r>
                        <a:rPr lang="nl-NL" sz="1200" b="1" i="0" u="none" strike="noStrike" dirty="0">
                          <a:solidFill>
                            <a:srgbClr val="000000"/>
                          </a:solidFill>
                          <a:effectLst/>
                          <a:latin typeface="Verdana" pitchFamily="34" charset="0"/>
                          <a:ea typeface="Verdana" pitchFamily="34" charset="0"/>
                          <a:cs typeface="Verdana" pitchFamily="34" charset="0"/>
                        </a:rPr>
                        <a:t>     </a:t>
                      </a:r>
                      <a:r>
                        <a:rPr lang="nl-NL" sz="1200" b="1" i="0" u="none" strike="noStrike" dirty="0" smtClean="0">
                          <a:solidFill>
                            <a:srgbClr val="000000"/>
                          </a:solidFill>
                          <a:effectLst/>
                          <a:latin typeface="Verdana" pitchFamily="34" charset="0"/>
                          <a:ea typeface="Verdana" pitchFamily="34" charset="0"/>
                          <a:cs typeface="Verdana" pitchFamily="34" charset="0"/>
                        </a:rPr>
                        <a:t>241 </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1" i="0" u="none" strike="noStrike" dirty="0" smtClean="0">
                          <a:solidFill>
                            <a:srgbClr val="000000"/>
                          </a:solidFill>
                          <a:effectLst/>
                          <a:latin typeface="Verdana" pitchFamily="34" charset="0"/>
                          <a:ea typeface="Verdana" pitchFamily="34" charset="0"/>
                          <a:cs typeface="Verdana" pitchFamily="34" charset="0"/>
                        </a:rPr>
                        <a:t>Aircrafts, </a:t>
                      </a:r>
                      <a:r>
                        <a:rPr lang="nl-NL" sz="1200" b="1" i="0" u="none" strike="noStrike" dirty="0" err="1" smtClean="0">
                          <a:solidFill>
                            <a:srgbClr val="000000"/>
                          </a:solidFill>
                          <a:effectLst/>
                          <a:latin typeface="Verdana" pitchFamily="34" charset="0"/>
                          <a:ea typeface="Verdana" pitchFamily="34" charset="0"/>
                          <a:cs typeface="Verdana" pitchFamily="34" charset="0"/>
                        </a:rPr>
                        <a:t>pharmaceuticals</a:t>
                      </a:r>
                      <a:r>
                        <a:rPr lang="nl-NL" sz="1200" b="1" i="0" u="none" strike="noStrike" dirty="0" smtClean="0">
                          <a:solidFill>
                            <a:srgbClr val="000000"/>
                          </a:solidFill>
                          <a:effectLst/>
                          <a:latin typeface="Verdana" pitchFamily="34" charset="0"/>
                          <a:ea typeface="Verdana" pitchFamily="34" charset="0"/>
                          <a:cs typeface="Verdana" pitchFamily="34" charset="0"/>
                        </a:rPr>
                        <a:t>, electronics, </a:t>
                      </a:r>
                      <a:r>
                        <a:rPr lang="nl-NL" sz="1200" b="1" i="0" u="none" strike="noStrike" dirty="0" err="1" smtClean="0">
                          <a:solidFill>
                            <a:srgbClr val="000000"/>
                          </a:solidFill>
                          <a:effectLst/>
                          <a:latin typeface="Verdana" pitchFamily="34" charset="0"/>
                          <a:ea typeface="Verdana" pitchFamily="34" charset="0"/>
                          <a:cs typeface="Verdana" pitchFamily="34" charset="0"/>
                        </a:rPr>
                        <a:t>machinery</a:t>
                      </a:r>
                      <a:r>
                        <a:rPr lang="nl-NL" sz="1200" b="1" i="0" u="none" strike="noStrike" dirty="0" smtClean="0">
                          <a:solidFill>
                            <a:srgbClr val="000000"/>
                          </a:solidFill>
                          <a:effectLst/>
                          <a:latin typeface="Verdana" pitchFamily="34" charset="0"/>
                          <a:ea typeface="Verdana" pitchFamily="34" charset="0"/>
                          <a:cs typeface="Verdana" pitchFamily="34" charset="0"/>
                        </a:rPr>
                        <a:t>, </a:t>
                      </a:r>
                      <a:r>
                        <a:rPr lang="nl-NL" sz="1200" b="1" i="0" u="none" strike="noStrike" dirty="0" err="1" smtClean="0">
                          <a:solidFill>
                            <a:srgbClr val="000000"/>
                          </a:solidFill>
                          <a:effectLst/>
                          <a:latin typeface="Verdana" pitchFamily="34" charset="0"/>
                          <a:ea typeface="Verdana" pitchFamily="34" charset="0"/>
                          <a:cs typeface="Verdana" pitchFamily="34" charset="0"/>
                        </a:rPr>
                        <a:t>fertilizers</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8</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a:solidFill>
                            <a:srgbClr val="000000"/>
                          </a:solidFill>
                          <a:effectLst/>
                          <a:latin typeface="Verdana" pitchFamily="34" charset="0"/>
                          <a:ea typeface="Verdana" pitchFamily="34" charset="0"/>
                          <a:cs typeface="Verdana" pitchFamily="34" charset="0"/>
                        </a:rPr>
                        <a:t>Belgium</a:t>
                      </a: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122 </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Pharmaceuticals</a:t>
                      </a:r>
                      <a:r>
                        <a:rPr lang="nl-NL" sz="1200" b="0" i="0" u="none" strike="noStrike" dirty="0" smtClean="0">
                          <a:solidFill>
                            <a:srgbClr val="000000"/>
                          </a:solidFill>
                          <a:effectLst/>
                          <a:latin typeface="Verdana" pitchFamily="34" charset="0"/>
                          <a:ea typeface="Verdana" pitchFamily="34" charset="0"/>
                          <a:cs typeface="Verdana" pitchFamily="34" charset="0"/>
                        </a:rPr>
                        <a:t>,</a:t>
                      </a:r>
                      <a:r>
                        <a:rPr lang="nl-NL" sz="1200" b="0" i="0" u="none" strike="noStrike" baseline="0" dirty="0" smtClean="0">
                          <a:solidFill>
                            <a:srgbClr val="000000"/>
                          </a:solidFill>
                          <a:effectLst/>
                          <a:latin typeface="Verdana" pitchFamily="34" charset="0"/>
                          <a:ea typeface="Verdana" pitchFamily="34" charset="0"/>
                          <a:cs typeface="Verdana" pitchFamily="34" charset="0"/>
                        </a:rPr>
                        <a:t> </a:t>
                      </a:r>
                      <a:r>
                        <a:rPr lang="nl-NL" sz="1200" b="0" i="0" u="none" strike="noStrike" baseline="0" dirty="0" err="1" smtClean="0">
                          <a:solidFill>
                            <a:srgbClr val="000000"/>
                          </a:solidFill>
                          <a:effectLst/>
                          <a:latin typeface="Verdana" pitchFamily="34" charset="0"/>
                          <a:ea typeface="Verdana" pitchFamily="34" charset="0"/>
                          <a:cs typeface="Verdana" pitchFamily="34" charset="0"/>
                        </a:rPr>
                        <a:t>machinery</a:t>
                      </a:r>
                      <a:r>
                        <a:rPr lang="nl-NL" sz="1200" b="0" i="0" u="none" strike="noStrike" baseline="0" dirty="0" smtClean="0">
                          <a:solidFill>
                            <a:srgbClr val="000000"/>
                          </a:solidFill>
                          <a:effectLst/>
                          <a:latin typeface="Verdana" pitchFamily="34" charset="0"/>
                          <a:ea typeface="Verdana" pitchFamily="34" charset="0"/>
                          <a:cs typeface="Verdana" pitchFamily="34" charset="0"/>
                        </a:rPr>
                        <a:t>, plastics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Other</a:t>
                      </a:r>
                      <a:r>
                        <a:rPr lang="nl-NL" sz="1200" b="0" i="0" u="none" strike="noStrike" dirty="0" smtClean="0">
                          <a:solidFill>
                            <a:srgbClr val="000000"/>
                          </a:solidFill>
                          <a:effectLst/>
                          <a:latin typeface="Verdana" pitchFamily="34" charset="0"/>
                          <a:ea typeface="Verdana" pitchFamily="34" charset="0"/>
                          <a:cs typeface="Verdana" pitchFamily="34" charset="0"/>
                        </a:rPr>
                        <a:t> European </a:t>
                      </a:r>
                      <a:r>
                        <a:rPr lang="nl-NL" sz="1200" b="0" i="0" u="none" strike="noStrike" dirty="0" err="1" smtClean="0">
                          <a:solidFill>
                            <a:srgbClr val="000000"/>
                          </a:solidFill>
                          <a:effectLst/>
                          <a:latin typeface="Verdana" pitchFamily="34" charset="0"/>
                          <a:ea typeface="Verdana" pitchFamily="34" charset="0"/>
                          <a:cs typeface="Verdana" pitchFamily="34" charset="0"/>
                        </a:rPr>
                        <a:t>countries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     </a:t>
                      </a:r>
                      <a:r>
                        <a:rPr lang="nl-NL" sz="1200" b="0" i="0" u="none" strike="noStrike" dirty="0" smtClean="0">
                          <a:solidFill>
                            <a:srgbClr val="000000"/>
                          </a:solidFill>
                          <a:effectLst/>
                          <a:latin typeface="Verdana" pitchFamily="34" charset="0"/>
                          <a:ea typeface="Verdana" pitchFamily="34" charset="0"/>
                          <a:cs typeface="Verdana" pitchFamily="34" charset="0"/>
                        </a:rPr>
                        <a:t>621</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240820">
                <a:tc>
                  <a:txBody>
                    <a:bodyPr/>
                    <a:lstStyle/>
                    <a:p>
                      <a:pPr algn="l"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525" marR="9525" marT="9525" marB="0" anchor="b"/>
                </a:tc>
                <a:tc>
                  <a:txBody>
                    <a:bodyPr/>
                    <a:lstStyle/>
                    <a:p>
                      <a:pPr algn="l"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TOTAL</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4.596</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525" marR="9525" marT="9525" marB="0" anchor="b"/>
                </a:tc>
                <a:tc>
                  <a:txBody>
                    <a:bodyPr/>
                    <a:lstStyle/>
                    <a:p>
                      <a:pPr algn="l" fontAlgn="b"/>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525" marR="9525" marT="9525" marB="0" anchor="b"/>
                </a:tc>
              </a:tr>
            </a:tbl>
          </a:graphicData>
        </a:graphic>
      </p:graphicFrame>
    </p:spTree>
    <p:extLst>
      <p:ext uri="{BB962C8B-B14F-4D97-AF65-F5344CB8AC3E}">
        <p14:creationId xmlns:p14="http://schemas.microsoft.com/office/powerpoint/2010/main" val="3881270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CBI in Colombia</a:t>
            </a:r>
            <a:endParaRPr lang="nl-NL" dirty="0"/>
          </a:p>
        </p:txBody>
      </p:sp>
      <p:sp>
        <p:nvSpPr>
          <p:cNvPr id="3" name="Tijdelijke aanduiding voor inhoud 2"/>
          <p:cNvSpPr>
            <a:spLocks noGrp="1"/>
          </p:cNvSpPr>
          <p:nvPr>
            <p:ph idx="1"/>
          </p:nvPr>
        </p:nvSpPr>
        <p:spPr/>
        <p:txBody>
          <a:bodyPr/>
          <a:lstStyle/>
          <a:p>
            <a:r>
              <a:rPr lang="nl-NL" dirty="0" err="1" smtClean="0"/>
              <a:t>Supporting</a:t>
            </a:r>
            <a:r>
              <a:rPr lang="nl-NL" dirty="0" smtClean="0"/>
              <a:t> +/- </a:t>
            </a:r>
            <a:r>
              <a:rPr lang="nl-NL" b="1" dirty="0" smtClean="0"/>
              <a:t>70 </a:t>
            </a:r>
            <a:r>
              <a:rPr lang="nl-NL" b="1" dirty="0" err="1" smtClean="0"/>
              <a:t>Colombian</a:t>
            </a:r>
            <a:r>
              <a:rPr lang="nl-NL" b="1" dirty="0" smtClean="0"/>
              <a:t> SME </a:t>
            </a:r>
            <a:r>
              <a:rPr lang="nl-NL" b="1" dirty="0" err="1" smtClean="0"/>
              <a:t>exporters</a:t>
            </a:r>
            <a:r>
              <a:rPr lang="nl-NL" b="1" dirty="0" smtClean="0"/>
              <a:t> </a:t>
            </a:r>
            <a:r>
              <a:rPr lang="nl-NL" dirty="0" err="1" smtClean="0"/>
              <a:t>through</a:t>
            </a:r>
            <a:r>
              <a:rPr lang="nl-NL" dirty="0" smtClean="0"/>
              <a:t> </a:t>
            </a:r>
            <a:r>
              <a:rPr lang="nl-NL" dirty="0" err="1" smtClean="0"/>
              <a:t>CBI’s</a:t>
            </a:r>
            <a:r>
              <a:rPr lang="nl-NL" dirty="0" smtClean="0"/>
              <a:t> Export Coaching </a:t>
            </a:r>
            <a:r>
              <a:rPr lang="nl-NL" dirty="0" err="1" smtClean="0"/>
              <a:t>Programmes</a:t>
            </a:r>
            <a:endParaRPr lang="nl-NL" dirty="0" smtClean="0"/>
          </a:p>
          <a:p>
            <a:r>
              <a:rPr lang="nl-NL" dirty="0" err="1" smtClean="0"/>
              <a:t>Providing</a:t>
            </a:r>
            <a:r>
              <a:rPr lang="nl-NL" dirty="0" smtClean="0"/>
              <a:t> training </a:t>
            </a:r>
            <a:r>
              <a:rPr lang="nl-NL" dirty="0" err="1" smtClean="0"/>
              <a:t>to</a:t>
            </a:r>
            <a:r>
              <a:rPr lang="nl-NL" dirty="0" smtClean="0"/>
              <a:t> </a:t>
            </a:r>
            <a:r>
              <a:rPr lang="nl-NL" dirty="0" err="1" smtClean="0"/>
              <a:t>many</a:t>
            </a:r>
            <a:r>
              <a:rPr lang="nl-NL" dirty="0" smtClean="0"/>
              <a:t> more </a:t>
            </a:r>
            <a:r>
              <a:rPr lang="nl-NL" dirty="0" err="1" smtClean="0"/>
              <a:t>Colombian</a:t>
            </a:r>
            <a:r>
              <a:rPr lang="nl-NL" dirty="0" smtClean="0"/>
              <a:t> </a:t>
            </a:r>
            <a:r>
              <a:rPr lang="nl-NL" dirty="0" err="1" smtClean="0"/>
              <a:t>SMEs</a:t>
            </a:r>
            <a:r>
              <a:rPr lang="nl-NL" dirty="0" smtClean="0"/>
              <a:t> on European export-</a:t>
            </a:r>
            <a:r>
              <a:rPr lang="nl-NL" dirty="0" err="1" smtClean="0"/>
              <a:t>related</a:t>
            </a:r>
            <a:r>
              <a:rPr lang="nl-NL" dirty="0" smtClean="0"/>
              <a:t> issues </a:t>
            </a:r>
            <a:r>
              <a:rPr lang="nl-NL" dirty="0" err="1" smtClean="0"/>
              <a:t>like</a:t>
            </a:r>
            <a:r>
              <a:rPr lang="nl-NL" dirty="0" smtClean="0"/>
              <a:t> </a:t>
            </a:r>
            <a:r>
              <a:rPr lang="en-US" b="1" dirty="0" smtClean="0"/>
              <a:t>Trade </a:t>
            </a:r>
            <a:r>
              <a:rPr lang="en-US" b="1" dirty="0"/>
              <a:t>Fair participation, website promotion, </a:t>
            </a:r>
            <a:r>
              <a:rPr lang="en-US" dirty="0"/>
              <a:t>and </a:t>
            </a:r>
            <a:r>
              <a:rPr lang="en-US" b="1" dirty="0"/>
              <a:t>Corporate Social Responsibility (CSR)</a:t>
            </a:r>
            <a:r>
              <a:rPr lang="en-US" dirty="0"/>
              <a:t> </a:t>
            </a:r>
            <a:endParaRPr lang="en-US" dirty="0" smtClean="0"/>
          </a:p>
          <a:p>
            <a:r>
              <a:rPr lang="en-US" dirty="0" smtClean="0"/>
              <a:t>An ambitious institutional development </a:t>
            </a:r>
            <a:r>
              <a:rPr lang="en-US" dirty="0" err="1" smtClean="0"/>
              <a:t>programme</a:t>
            </a:r>
            <a:r>
              <a:rPr lang="en-US" dirty="0" smtClean="0"/>
              <a:t> with </a:t>
            </a:r>
            <a:r>
              <a:rPr lang="en-US" b="1" dirty="0" err="1" smtClean="0"/>
              <a:t>Proexport</a:t>
            </a:r>
            <a:r>
              <a:rPr lang="en-US" b="1" dirty="0" smtClean="0"/>
              <a:t> </a:t>
            </a:r>
            <a:r>
              <a:rPr lang="en-US" dirty="0" smtClean="0"/>
              <a:t>(focus on </a:t>
            </a:r>
            <a:r>
              <a:rPr lang="en-US" dirty="0"/>
              <a:t>new </a:t>
            </a:r>
            <a:r>
              <a:rPr lang="en-US" dirty="0" smtClean="0"/>
              <a:t>uniform market intelligence and </a:t>
            </a:r>
            <a:r>
              <a:rPr lang="en-US" dirty="0"/>
              <a:t>service delivery methodology, </a:t>
            </a:r>
            <a:r>
              <a:rPr lang="en-US" dirty="0" smtClean="0"/>
              <a:t>Knowledge </a:t>
            </a:r>
            <a:r>
              <a:rPr lang="en-US" dirty="0"/>
              <a:t>Management tools, and upgraded Market Intelligence and Export Promotion skills and competencies of its </a:t>
            </a:r>
            <a:r>
              <a:rPr lang="en-US" dirty="0" smtClean="0"/>
              <a:t>staff)</a:t>
            </a:r>
          </a:p>
          <a:p>
            <a:r>
              <a:rPr lang="en-US" dirty="0" smtClean="0"/>
              <a:t>Developing a </a:t>
            </a:r>
            <a:r>
              <a:rPr lang="en-US" b="1" dirty="0" smtClean="0"/>
              <a:t>new Tourism promotion </a:t>
            </a:r>
            <a:r>
              <a:rPr lang="en-US" b="1" dirty="0" smtClean="0"/>
              <a:t>                                 </a:t>
            </a:r>
            <a:r>
              <a:rPr lang="en-US" b="1" dirty="0" err="1" smtClean="0"/>
              <a:t>programme</a:t>
            </a:r>
            <a:r>
              <a:rPr lang="en-US" b="1" dirty="0" smtClean="0"/>
              <a:t> </a:t>
            </a:r>
            <a:r>
              <a:rPr lang="en-US" dirty="0" smtClean="0"/>
              <a:t>(2012-2016</a:t>
            </a:r>
            <a:r>
              <a:rPr lang="en-US" dirty="0" smtClean="0"/>
              <a:t>)</a:t>
            </a:r>
          </a:p>
          <a:p>
            <a:r>
              <a:rPr lang="en-US" dirty="0" smtClean="0"/>
              <a:t>Developing a new </a:t>
            </a:r>
            <a:r>
              <a:rPr lang="en-US" b="1" dirty="0" smtClean="0"/>
              <a:t>national export development </a:t>
            </a:r>
            <a:r>
              <a:rPr lang="en-US" b="1" dirty="0"/>
              <a:t> </a:t>
            </a:r>
            <a:r>
              <a:rPr lang="en-US" b="1" dirty="0" smtClean="0"/>
              <a:t>                                 </a:t>
            </a:r>
            <a:r>
              <a:rPr lang="en-US" b="1" dirty="0" smtClean="0"/>
              <a:t>&amp; </a:t>
            </a:r>
            <a:r>
              <a:rPr lang="en-US" b="1" dirty="0" smtClean="0"/>
              <a:t>promotion </a:t>
            </a:r>
            <a:r>
              <a:rPr lang="en-US" b="1" dirty="0" err="1" smtClean="0"/>
              <a:t>programme</a:t>
            </a:r>
            <a:r>
              <a:rPr lang="en-US" b="1" dirty="0" smtClean="0"/>
              <a:t> </a:t>
            </a:r>
            <a:r>
              <a:rPr lang="en-US" dirty="0" smtClean="0"/>
              <a:t>(2013-2017)</a:t>
            </a:r>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13</a:t>
            </a:fld>
            <a:endParaRPr lang="nl-NL" dirty="0"/>
          </a:p>
        </p:txBody>
      </p:sp>
      <p:pic>
        <p:nvPicPr>
          <p:cNvPr id="7170" name="Picture 2" descr="H:\documenten\My Pictures\pxp_madri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653136"/>
            <a:ext cx="2065412" cy="137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11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Most </a:t>
            </a:r>
            <a:r>
              <a:rPr lang="nl-NL" dirty="0" err="1" smtClean="0"/>
              <a:t>problematic</a:t>
            </a:r>
            <a:r>
              <a:rPr lang="nl-NL" dirty="0" smtClean="0"/>
              <a:t> factors </a:t>
            </a:r>
            <a:r>
              <a:rPr lang="nl-NL" dirty="0" err="1" smtClean="0"/>
              <a:t>for</a:t>
            </a:r>
            <a:r>
              <a:rPr lang="nl-NL" dirty="0" smtClean="0"/>
              <a:t> </a:t>
            </a:r>
            <a:r>
              <a:rPr lang="nl-NL" dirty="0" err="1" smtClean="0"/>
              <a:t>Colombian</a:t>
            </a:r>
            <a:r>
              <a:rPr lang="nl-NL" dirty="0" smtClean="0"/>
              <a:t> </a:t>
            </a:r>
            <a:r>
              <a:rPr lang="nl-NL" dirty="0" err="1" smtClean="0"/>
              <a:t>exporters</a:t>
            </a:r>
            <a:r>
              <a:rPr lang="nl-NL" dirty="0" smtClean="0"/>
              <a:t> </a:t>
            </a:r>
            <a:endParaRPr lang="nl-NL" dirty="0"/>
          </a:p>
        </p:txBody>
      </p:sp>
      <p:sp>
        <p:nvSpPr>
          <p:cNvPr id="3" name="Tijdelijke aanduiding voor inhoud 2"/>
          <p:cNvSpPr>
            <a:spLocks noGrp="1"/>
          </p:cNvSpPr>
          <p:nvPr>
            <p:ph idx="1"/>
          </p:nvPr>
        </p:nvSpPr>
        <p:spPr/>
        <p:txBody>
          <a:bodyPr/>
          <a:lstStyle/>
          <a:p>
            <a:r>
              <a:rPr lang="nl-NL" dirty="0" smtClean="0"/>
              <a:t>According </a:t>
            </a:r>
            <a:r>
              <a:rPr lang="nl-NL" dirty="0" err="1" smtClean="0"/>
              <a:t>to</a:t>
            </a:r>
            <a:r>
              <a:rPr lang="nl-NL" dirty="0" smtClean="0"/>
              <a:t> World </a:t>
            </a:r>
            <a:r>
              <a:rPr lang="nl-NL" dirty="0" err="1" smtClean="0"/>
              <a:t>Economic</a:t>
            </a:r>
            <a:r>
              <a:rPr lang="nl-NL" dirty="0" smtClean="0"/>
              <a:t> </a:t>
            </a:r>
            <a:r>
              <a:rPr lang="nl-NL" dirty="0" err="1" smtClean="0"/>
              <a:t>Forum’s</a:t>
            </a:r>
            <a:r>
              <a:rPr lang="nl-NL" dirty="0" smtClean="0"/>
              <a:t> Global </a:t>
            </a:r>
            <a:r>
              <a:rPr lang="nl-NL" dirty="0" err="1" smtClean="0"/>
              <a:t>Enabling</a:t>
            </a:r>
            <a:r>
              <a:rPr lang="nl-NL" dirty="0" smtClean="0"/>
              <a:t> Trade Report 2012</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pPr marL="0" indent="0">
              <a:buNone/>
            </a:pPr>
            <a:endParaRPr lang="nl-NL" sz="1600"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14</a:t>
            </a:fld>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6506630" cy="273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825" y="2276872"/>
            <a:ext cx="1591444" cy="2249723"/>
          </a:xfrm>
          <a:prstGeom prst="rect">
            <a:avLst/>
          </a:prstGeom>
        </p:spPr>
      </p:pic>
    </p:spTree>
    <p:extLst>
      <p:ext uri="{BB962C8B-B14F-4D97-AF65-F5344CB8AC3E}">
        <p14:creationId xmlns:p14="http://schemas.microsoft.com/office/powerpoint/2010/main" val="161315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CBI’s</a:t>
            </a:r>
            <a:r>
              <a:rPr lang="nl-NL" dirty="0" smtClean="0"/>
              <a:t> Export Coaching </a:t>
            </a:r>
            <a:r>
              <a:rPr lang="nl-NL" dirty="0" err="1" smtClean="0"/>
              <a:t>Programmes</a:t>
            </a:r>
            <a:r>
              <a:rPr lang="nl-NL" dirty="0" smtClean="0"/>
              <a:t> in Colombia</a:t>
            </a: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247981608"/>
              </p:ext>
            </p:extLst>
          </p:nvPr>
        </p:nvGraphicFramePr>
        <p:xfrm>
          <a:off x="179512" y="2204864"/>
          <a:ext cx="4197226" cy="3024334"/>
        </p:xfrm>
        <a:graphic>
          <a:graphicData uri="http://schemas.openxmlformats.org/drawingml/2006/table">
            <a:tbl>
              <a:tblPr firstRow="1" bandRow="1">
                <a:tableStyleId>{5C22544A-7EE6-4342-B048-85BDC9FD1C3A}</a:tableStyleId>
              </a:tblPr>
              <a:tblGrid>
                <a:gridCol w="2592288"/>
                <a:gridCol w="1604938"/>
              </a:tblGrid>
              <a:tr h="584404">
                <a:tc>
                  <a:txBody>
                    <a:bodyPr/>
                    <a:lstStyle/>
                    <a:p>
                      <a:r>
                        <a:rPr lang="nl-NL" sz="1200" dirty="0" smtClean="0">
                          <a:latin typeface="Verdana" pitchFamily="34" charset="0"/>
                          <a:ea typeface="Verdana" pitchFamily="34" charset="0"/>
                          <a:cs typeface="Verdana" pitchFamily="34" charset="0"/>
                        </a:rPr>
                        <a:t>Sector</a:t>
                      </a:r>
                      <a:endParaRPr lang="nl-NL" sz="1200" dirty="0">
                        <a:latin typeface="Verdana" pitchFamily="34" charset="0"/>
                        <a:ea typeface="Verdana" pitchFamily="34" charset="0"/>
                        <a:cs typeface="Verdana" pitchFamily="34" charset="0"/>
                      </a:endParaRPr>
                    </a:p>
                  </a:txBody>
                  <a:tcPr/>
                </a:tc>
                <a:tc>
                  <a:txBody>
                    <a:bodyPr/>
                    <a:lstStyle/>
                    <a:p>
                      <a:r>
                        <a:rPr lang="nl-NL" sz="1200" dirty="0" err="1" smtClean="0">
                          <a:latin typeface="Verdana" pitchFamily="34" charset="0"/>
                          <a:ea typeface="Verdana" pitchFamily="34" charset="0"/>
                          <a:cs typeface="Verdana" pitchFamily="34" charset="0"/>
                        </a:rPr>
                        <a:t>Number</a:t>
                      </a:r>
                      <a:r>
                        <a:rPr lang="nl-NL" sz="1200" dirty="0" smtClean="0">
                          <a:latin typeface="Verdana" pitchFamily="34" charset="0"/>
                          <a:ea typeface="Verdana" pitchFamily="34" charset="0"/>
                          <a:cs typeface="Verdana" pitchFamily="34" charset="0"/>
                        </a:rPr>
                        <a:t> of </a:t>
                      </a:r>
                      <a:r>
                        <a:rPr lang="nl-NL" sz="1200" dirty="0" err="1" smtClean="0">
                          <a:latin typeface="Verdana" pitchFamily="34" charset="0"/>
                          <a:ea typeface="Verdana" pitchFamily="34" charset="0"/>
                          <a:cs typeface="Verdana" pitchFamily="34" charset="0"/>
                        </a:rPr>
                        <a:t>Colombian</a:t>
                      </a:r>
                      <a:r>
                        <a:rPr lang="nl-NL" sz="1200" dirty="0" smtClean="0">
                          <a:latin typeface="Verdana" pitchFamily="34" charset="0"/>
                          <a:ea typeface="Verdana" pitchFamily="34" charset="0"/>
                          <a:cs typeface="Verdana" pitchFamily="34" charset="0"/>
                        </a:rPr>
                        <a:t> </a:t>
                      </a:r>
                      <a:r>
                        <a:rPr lang="nl-NL" sz="1200" dirty="0" err="1" smtClean="0">
                          <a:latin typeface="Verdana" pitchFamily="34" charset="0"/>
                          <a:ea typeface="Verdana" pitchFamily="34" charset="0"/>
                          <a:cs typeface="Verdana" pitchFamily="34" charset="0"/>
                        </a:rPr>
                        <a:t>SMEs</a:t>
                      </a:r>
                      <a:endParaRPr lang="nl-NL" sz="1200" dirty="0">
                        <a:latin typeface="Verdana" pitchFamily="34" charset="0"/>
                        <a:ea typeface="Verdana" pitchFamily="34" charset="0"/>
                        <a:cs typeface="Verdana" pitchFamily="34" charset="0"/>
                      </a:endParaRPr>
                    </a:p>
                  </a:txBody>
                  <a:tcPr/>
                </a:tc>
              </a:tr>
              <a:tr h="406655">
                <a:tc>
                  <a:txBody>
                    <a:bodyPr/>
                    <a:lstStyle/>
                    <a:p>
                      <a:pPr>
                        <a:lnSpc>
                          <a:spcPts val="1200"/>
                        </a:lnSpc>
                        <a:spcAft>
                          <a:spcPts val="0"/>
                        </a:spcAft>
                        <a:tabLst>
                          <a:tab pos="2808605" algn="l"/>
                        </a:tabLst>
                      </a:pPr>
                      <a:r>
                        <a:rPr lang="en-GB" sz="1200" b="1" dirty="0">
                          <a:effectLst/>
                          <a:latin typeface="Verdana" pitchFamily="34" charset="0"/>
                          <a:ea typeface="Verdana" pitchFamily="34" charset="0"/>
                          <a:cs typeface="Verdana" pitchFamily="34" charset="0"/>
                        </a:rPr>
                        <a:t>Tourism </a:t>
                      </a:r>
                      <a:endParaRPr lang="nl-NL" sz="1200" b="1"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15</a:t>
                      </a:r>
                      <a:endParaRPr lang="nl-NL" sz="1200">
                        <a:effectLst/>
                        <a:latin typeface="Verdana" pitchFamily="34" charset="0"/>
                        <a:ea typeface="Verdana" pitchFamily="34" charset="0"/>
                        <a:cs typeface="Verdana" pitchFamily="34" charset="0"/>
                      </a:endParaRPr>
                    </a:p>
                  </a:txBody>
                  <a:tcPr marL="68580" marR="68580" marT="0" marB="0"/>
                </a:tc>
              </a:tr>
              <a:tr h="406655">
                <a:tc>
                  <a:txBody>
                    <a:bodyPr/>
                    <a:lstStyle/>
                    <a:p>
                      <a:pPr>
                        <a:lnSpc>
                          <a:spcPts val="1200"/>
                        </a:lnSpc>
                        <a:spcAft>
                          <a:spcPts val="0"/>
                        </a:spcAft>
                        <a:tabLst>
                          <a:tab pos="2808605" algn="l"/>
                        </a:tabLst>
                      </a:pPr>
                      <a:r>
                        <a:rPr lang="en-GB" sz="1200" b="1" dirty="0">
                          <a:effectLst/>
                          <a:latin typeface="Verdana" pitchFamily="34" charset="0"/>
                          <a:ea typeface="Verdana" pitchFamily="34" charset="0"/>
                          <a:cs typeface="Verdana" pitchFamily="34" charset="0"/>
                        </a:rPr>
                        <a:t>Outerwear </a:t>
                      </a:r>
                      <a:endParaRPr lang="nl-NL" sz="1200" b="1"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11</a:t>
                      </a:r>
                      <a:endParaRPr lang="nl-NL" sz="1200" dirty="0">
                        <a:effectLst/>
                        <a:latin typeface="Verdana" pitchFamily="34" charset="0"/>
                        <a:ea typeface="Verdana" pitchFamily="34" charset="0"/>
                        <a:cs typeface="Verdana" pitchFamily="34" charset="0"/>
                      </a:endParaRPr>
                    </a:p>
                  </a:txBody>
                  <a:tcPr marL="68580" marR="68580" marT="0" marB="0"/>
                </a:tc>
              </a:tr>
              <a:tr h="406655">
                <a:tc>
                  <a:txBody>
                    <a:bodyPr/>
                    <a:lstStyle/>
                    <a:p>
                      <a:pPr>
                        <a:lnSpc>
                          <a:spcPts val="1200"/>
                        </a:lnSpc>
                        <a:spcAft>
                          <a:spcPts val="0"/>
                        </a:spcAft>
                        <a:tabLst>
                          <a:tab pos="2808605" algn="l"/>
                        </a:tabLst>
                      </a:pPr>
                      <a:r>
                        <a:rPr lang="en-GB" sz="1200" b="1" dirty="0">
                          <a:effectLst/>
                          <a:latin typeface="Verdana" pitchFamily="34" charset="0"/>
                          <a:ea typeface="Verdana" pitchFamily="34" charset="0"/>
                          <a:cs typeface="Verdana" pitchFamily="34" charset="0"/>
                        </a:rPr>
                        <a:t>Natural Ingredients for Food &amp; Cosmetics </a:t>
                      </a:r>
                      <a:endParaRPr lang="nl-NL" sz="1200" b="1"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11</a:t>
                      </a:r>
                      <a:endParaRPr lang="nl-NL" sz="1200">
                        <a:effectLst/>
                        <a:latin typeface="Verdana" pitchFamily="34" charset="0"/>
                        <a:ea typeface="Verdana" pitchFamily="34" charset="0"/>
                        <a:cs typeface="Verdana" pitchFamily="34" charset="0"/>
                      </a:endParaRPr>
                    </a:p>
                  </a:txBody>
                  <a:tcPr marL="68580" marR="68580" marT="0" marB="0"/>
                </a:tc>
              </a:tr>
              <a:tr h="406655">
                <a:tc>
                  <a:txBody>
                    <a:bodyPr/>
                    <a:lstStyle/>
                    <a:p>
                      <a:pPr>
                        <a:lnSpc>
                          <a:spcPts val="1200"/>
                        </a:lnSpc>
                        <a:spcAft>
                          <a:spcPts val="0"/>
                        </a:spcAft>
                        <a:tabLst>
                          <a:tab pos="2808605" algn="l"/>
                        </a:tabLst>
                      </a:pPr>
                      <a:r>
                        <a:rPr lang="en-GB" sz="1200" b="1" dirty="0">
                          <a:effectLst/>
                          <a:latin typeface="Verdana" pitchFamily="34" charset="0"/>
                          <a:ea typeface="Verdana" pitchFamily="34" charset="0"/>
                          <a:cs typeface="Verdana" pitchFamily="34" charset="0"/>
                        </a:rPr>
                        <a:t>ITO Services </a:t>
                      </a:r>
                      <a:endParaRPr lang="nl-NL" sz="1200" b="1"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7</a:t>
                      </a:r>
                      <a:endParaRPr lang="nl-NL" sz="1200" dirty="0">
                        <a:effectLst/>
                        <a:latin typeface="Verdana" pitchFamily="34" charset="0"/>
                        <a:ea typeface="Verdana" pitchFamily="34" charset="0"/>
                        <a:cs typeface="Verdana" pitchFamily="34" charset="0"/>
                      </a:endParaRPr>
                    </a:p>
                  </a:txBody>
                  <a:tcPr marL="68580" marR="68580" marT="0" marB="0"/>
                </a:tc>
              </a:tr>
              <a:tr h="406655">
                <a:tc>
                  <a:txBody>
                    <a:bodyPr/>
                    <a:lstStyle/>
                    <a:p>
                      <a:pPr>
                        <a:lnSpc>
                          <a:spcPts val="1200"/>
                        </a:lnSpc>
                        <a:spcAft>
                          <a:spcPts val="0"/>
                        </a:spcAft>
                        <a:tabLst>
                          <a:tab pos="2808605" algn="l"/>
                        </a:tabLst>
                      </a:pPr>
                      <a:r>
                        <a:rPr lang="en-GB" sz="1200" b="1" dirty="0">
                          <a:effectLst/>
                          <a:latin typeface="Verdana" pitchFamily="34" charset="0"/>
                          <a:ea typeface="Verdana" pitchFamily="34" charset="0"/>
                          <a:cs typeface="Verdana" pitchFamily="34" charset="0"/>
                        </a:rPr>
                        <a:t>Fresh Fruit &amp; Vegetables </a:t>
                      </a:r>
                      <a:endParaRPr lang="nl-NL" sz="1200" b="1"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6</a:t>
                      </a:r>
                      <a:endParaRPr lang="nl-NL" sz="1200" dirty="0">
                        <a:effectLst/>
                        <a:latin typeface="Verdana" pitchFamily="34" charset="0"/>
                        <a:ea typeface="Verdana" pitchFamily="34" charset="0"/>
                        <a:cs typeface="Verdana" pitchFamily="34" charset="0"/>
                      </a:endParaRPr>
                    </a:p>
                  </a:txBody>
                  <a:tcPr marL="68580" marR="68580" marT="0" marB="0"/>
                </a:tc>
              </a:tr>
              <a:tr h="406655">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Medical Devices &amp; Lab Equipment</a:t>
                      </a:r>
                      <a:endParaRPr lang="nl-NL" sz="1200"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4</a:t>
                      </a:r>
                      <a:endParaRPr lang="nl-NL" sz="1200" dirty="0">
                        <a:effectLst/>
                        <a:latin typeface="Verdana" pitchFamily="34" charset="0"/>
                        <a:ea typeface="Verdana" pitchFamily="34" charset="0"/>
                        <a:cs typeface="Verdana" pitchFamily="34" charset="0"/>
                      </a:endParaRPr>
                    </a:p>
                  </a:txBody>
                  <a:tcPr marL="68580" marR="68580" marT="0" marB="0"/>
                </a:tc>
              </a:tr>
            </a:tbl>
          </a:graphicData>
        </a:graphic>
      </p:graphicFrame>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15</a:t>
            </a:fld>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2981071384"/>
              </p:ext>
            </p:extLst>
          </p:nvPr>
        </p:nvGraphicFramePr>
        <p:xfrm>
          <a:off x="4716016" y="2132856"/>
          <a:ext cx="4176464" cy="3144998"/>
        </p:xfrm>
        <a:graphic>
          <a:graphicData uri="http://schemas.openxmlformats.org/drawingml/2006/table">
            <a:tbl>
              <a:tblPr firstRow="1" bandRow="1">
                <a:tableStyleId>{5C22544A-7EE6-4342-B048-85BDC9FD1C3A}</a:tableStyleId>
              </a:tblPr>
              <a:tblGrid>
                <a:gridCol w="2520280"/>
                <a:gridCol w="1656184"/>
              </a:tblGrid>
              <a:tr h="515868">
                <a:tc>
                  <a:txBody>
                    <a:bodyPr/>
                    <a:lstStyle/>
                    <a:p>
                      <a:r>
                        <a:rPr lang="nl-NL" sz="1200" dirty="0" smtClean="0">
                          <a:latin typeface="Verdana" pitchFamily="34" charset="0"/>
                          <a:ea typeface="Verdana" pitchFamily="34" charset="0"/>
                          <a:cs typeface="Verdana" pitchFamily="34" charset="0"/>
                        </a:rPr>
                        <a:t>Sector</a:t>
                      </a:r>
                      <a:endParaRPr lang="nl-NL" sz="1200" dirty="0">
                        <a:latin typeface="Verdana" pitchFamily="34" charset="0"/>
                        <a:ea typeface="Verdana" pitchFamily="34" charset="0"/>
                        <a:cs typeface="Verdana" pitchFamily="34" charset="0"/>
                      </a:endParaRPr>
                    </a:p>
                  </a:txBody>
                  <a:tcPr/>
                </a:tc>
                <a:tc>
                  <a:txBody>
                    <a:bodyPr/>
                    <a:lstStyle/>
                    <a:p>
                      <a:r>
                        <a:rPr lang="nl-NL" sz="1200" dirty="0" err="1" smtClean="0">
                          <a:latin typeface="Verdana" pitchFamily="34" charset="0"/>
                          <a:ea typeface="Verdana" pitchFamily="34" charset="0"/>
                          <a:cs typeface="Verdana" pitchFamily="34" charset="0"/>
                        </a:rPr>
                        <a:t>Number</a:t>
                      </a:r>
                      <a:r>
                        <a:rPr lang="nl-NL" sz="1200" dirty="0" smtClean="0">
                          <a:latin typeface="Verdana" pitchFamily="34" charset="0"/>
                          <a:ea typeface="Verdana" pitchFamily="34" charset="0"/>
                          <a:cs typeface="Verdana" pitchFamily="34" charset="0"/>
                        </a:rPr>
                        <a:t> of </a:t>
                      </a:r>
                      <a:r>
                        <a:rPr lang="nl-NL" sz="1200" dirty="0" err="1" smtClean="0">
                          <a:latin typeface="Verdana" pitchFamily="34" charset="0"/>
                          <a:ea typeface="Verdana" pitchFamily="34" charset="0"/>
                          <a:cs typeface="Verdana" pitchFamily="34" charset="0"/>
                        </a:rPr>
                        <a:t>Colombian</a:t>
                      </a:r>
                      <a:r>
                        <a:rPr lang="nl-NL" sz="1200" dirty="0" smtClean="0">
                          <a:latin typeface="Verdana" pitchFamily="34" charset="0"/>
                          <a:ea typeface="Verdana" pitchFamily="34" charset="0"/>
                          <a:cs typeface="Verdana" pitchFamily="34" charset="0"/>
                        </a:rPr>
                        <a:t> </a:t>
                      </a:r>
                      <a:r>
                        <a:rPr lang="nl-NL" sz="1200" dirty="0" err="1" smtClean="0">
                          <a:latin typeface="Verdana" pitchFamily="34" charset="0"/>
                          <a:ea typeface="Verdana" pitchFamily="34" charset="0"/>
                          <a:cs typeface="Verdana" pitchFamily="34" charset="0"/>
                        </a:rPr>
                        <a:t>SMEs</a:t>
                      </a:r>
                      <a:endParaRPr lang="nl-NL" sz="1200" dirty="0">
                        <a:latin typeface="Verdana" pitchFamily="34" charset="0"/>
                        <a:ea typeface="Verdana" pitchFamily="34" charset="0"/>
                        <a:cs typeface="Verdana" pitchFamily="34" charset="0"/>
                      </a:endParaRPr>
                    </a:p>
                  </a:txBody>
                  <a:tcPr/>
                </a:tc>
              </a:tr>
              <a:tr h="375590">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Personal Protective Equipment </a:t>
                      </a:r>
                      <a:endParaRPr lang="nl-NL" sz="900"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3</a:t>
                      </a:r>
                      <a:endParaRPr lang="nl-NL" sz="900" dirty="0">
                        <a:effectLst/>
                        <a:latin typeface="Verdana" pitchFamily="34" charset="0"/>
                        <a:ea typeface="Verdana" pitchFamily="34" charset="0"/>
                        <a:cs typeface="Verdana" pitchFamily="34" charset="0"/>
                      </a:endParaRPr>
                    </a:p>
                  </a:txBody>
                  <a:tcPr marL="68580" marR="68580" marT="0" marB="0"/>
                </a:tc>
              </a:tr>
              <a:tr h="375590">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Office &amp; School Supplies </a:t>
                      </a:r>
                      <a:endParaRPr lang="nl-NL" sz="900" dirty="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3</a:t>
                      </a:r>
                      <a:endParaRPr lang="nl-NL" sz="900" dirty="0">
                        <a:effectLst/>
                        <a:latin typeface="Verdana" pitchFamily="34" charset="0"/>
                        <a:ea typeface="Verdana" pitchFamily="34" charset="0"/>
                        <a:cs typeface="Verdana" pitchFamily="34" charset="0"/>
                      </a:endParaRPr>
                    </a:p>
                  </a:txBody>
                  <a:tcPr marL="68580" marR="68580" marT="0" marB="0"/>
                </a:tc>
              </a:tr>
              <a:tr h="375590">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Home Textiles </a:t>
                      </a:r>
                      <a:endParaRPr lang="nl-NL" sz="90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3</a:t>
                      </a:r>
                      <a:endParaRPr lang="nl-NL" sz="900" dirty="0">
                        <a:effectLst/>
                        <a:latin typeface="Verdana" pitchFamily="34" charset="0"/>
                        <a:ea typeface="Verdana" pitchFamily="34" charset="0"/>
                        <a:cs typeface="Verdana" pitchFamily="34" charset="0"/>
                      </a:endParaRPr>
                    </a:p>
                  </a:txBody>
                  <a:tcPr marL="68580" marR="68580" marT="0" marB="0"/>
                </a:tc>
              </a:tr>
              <a:tr h="375590">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Automotive Parts </a:t>
                      </a:r>
                      <a:endParaRPr lang="nl-NL" sz="90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3</a:t>
                      </a:r>
                      <a:endParaRPr lang="nl-NL" sz="900" dirty="0">
                        <a:effectLst/>
                        <a:latin typeface="Verdana" pitchFamily="34" charset="0"/>
                        <a:ea typeface="Verdana" pitchFamily="34" charset="0"/>
                        <a:cs typeface="Verdana" pitchFamily="34" charset="0"/>
                      </a:endParaRPr>
                    </a:p>
                  </a:txBody>
                  <a:tcPr marL="68580" marR="68580" marT="0" marB="0"/>
                </a:tc>
              </a:tr>
              <a:tr h="375590">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Subcontracting </a:t>
                      </a:r>
                      <a:endParaRPr lang="nl-NL" sz="90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3</a:t>
                      </a:r>
                      <a:endParaRPr lang="nl-NL" sz="900" dirty="0">
                        <a:effectLst/>
                        <a:latin typeface="Verdana" pitchFamily="34" charset="0"/>
                        <a:ea typeface="Verdana" pitchFamily="34" charset="0"/>
                        <a:cs typeface="Verdana" pitchFamily="34" charset="0"/>
                      </a:endParaRPr>
                    </a:p>
                  </a:txBody>
                  <a:tcPr marL="68580" marR="68580" marT="0" marB="0"/>
                </a:tc>
              </a:tr>
              <a:tr h="375590">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Pipe &amp; Process Equipment </a:t>
                      </a:r>
                      <a:endParaRPr lang="nl-NL" sz="90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3</a:t>
                      </a:r>
                      <a:endParaRPr lang="nl-NL" sz="900" dirty="0">
                        <a:effectLst/>
                        <a:latin typeface="Verdana" pitchFamily="34" charset="0"/>
                        <a:ea typeface="Verdana" pitchFamily="34" charset="0"/>
                        <a:cs typeface="Verdana" pitchFamily="34" charset="0"/>
                      </a:endParaRPr>
                    </a:p>
                  </a:txBody>
                  <a:tcPr marL="68580" marR="68580" marT="0" marB="0"/>
                </a:tc>
              </a:tr>
              <a:tr h="375590">
                <a:tc>
                  <a:txBody>
                    <a:bodyPr/>
                    <a:lstStyle/>
                    <a:p>
                      <a:pPr>
                        <a:lnSpc>
                          <a:spcPts val="1200"/>
                        </a:lnSpc>
                        <a:spcAft>
                          <a:spcPts val="0"/>
                        </a:spcAft>
                        <a:tabLst>
                          <a:tab pos="2808605" algn="l"/>
                        </a:tabLst>
                      </a:pPr>
                      <a:r>
                        <a:rPr lang="en-GB" sz="1200">
                          <a:effectLst/>
                          <a:latin typeface="Verdana" pitchFamily="34" charset="0"/>
                          <a:ea typeface="Verdana" pitchFamily="34" charset="0"/>
                          <a:cs typeface="Verdana" pitchFamily="34" charset="0"/>
                        </a:rPr>
                        <a:t>Paints &amp; Coatings </a:t>
                      </a:r>
                      <a:endParaRPr lang="nl-NL" sz="900">
                        <a:effectLst/>
                        <a:latin typeface="Verdana" pitchFamily="34" charset="0"/>
                        <a:ea typeface="Verdana" pitchFamily="34" charset="0"/>
                        <a:cs typeface="Verdana" pitchFamily="34" charset="0"/>
                      </a:endParaRPr>
                    </a:p>
                  </a:txBody>
                  <a:tcPr marL="68580" marR="68580" marT="0" marB="0"/>
                </a:tc>
                <a:tc>
                  <a:txBody>
                    <a:bodyPr/>
                    <a:lstStyle/>
                    <a:p>
                      <a:pPr>
                        <a:lnSpc>
                          <a:spcPts val="1200"/>
                        </a:lnSpc>
                        <a:spcAft>
                          <a:spcPts val="0"/>
                        </a:spcAft>
                        <a:tabLst>
                          <a:tab pos="2808605" algn="l"/>
                        </a:tabLst>
                      </a:pPr>
                      <a:r>
                        <a:rPr lang="en-GB" sz="1200" dirty="0">
                          <a:effectLst/>
                          <a:latin typeface="Verdana" pitchFamily="34" charset="0"/>
                          <a:ea typeface="Verdana" pitchFamily="34" charset="0"/>
                          <a:cs typeface="Verdana" pitchFamily="34" charset="0"/>
                        </a:rPr>
                        <a:t>2</a:t>
                      </a:r>
                      <a:endParaRPr lang="nl-NL" sz="900" dirty="0">
                        <a:effectLst/>
                        <a:latin typeface="Verdana" pitchFamily="34" charset="0"/>
                        <a:ea typeface="Verdana" pitchFamily="34" charset="0"/>
                        <a:cs typeface="Verdana" pitchFamily="34" charset="0"/>
                      </a:endParaRPr>
                    </a:p>
                  </a:txBody>
                  <a:tcPr marL="68580" marR="68580" marT="0" marB="0"/>
                </a:tc>
              </a:tr>
            </a:tbl>
          </a:graphicData>
        </a:graphic>
      </p:graphicFrame>
    </p:spTree>
    <p:extLst>
      <p:ext uri="{BB962C8B-B14F-4D97-AF65-F5344CB8AC3E}">
        <p14:creationId xmlns:p14="http://schemas.microsoft.com/office/powerpoint/2010/main" val="1986207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00" y="5517232"/>
            <a:ext cx="8164693" cy="92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err="1" smtClean="0"/>
              <a:t>Tourism</a:t>
            </a:r>
            <a:r>
              <a:rPr lang="nl-NL" dirty="0" smtClean="0"/>
              <a:t> </a:t>
            </a:r>
            <a:r>
              <a:rPr lang="nl-NL" dirty="0" smtClean="0"/>
              <a:t>Coaching </a:t>
            </a:r>
            <a:r>
              <a:rPr lang="nl-NL" dirty="0" err="1" smtClean="0"/>
              <a:t>Programme</a:t>
            </a:r>
            <a:endParaRPr lang="nl-NL" dirty="0"/>
          </a:p>
        </p:txBody>
      </p:sp>
      <p:sp>
        <p:nvSpPr>
          <p:cNvPr id="3" name="Tijdelijke aanduiding voor inhoud 2"/>
          <p:cNvSpPr>
            <a:spLocks noGrp="1"/>
          </p:cNvSpPr>
          <p:nvPr>
            <p:ph idx="1"/>
          </p:nvPr>
        </p:nvSpPr>
        <p:spPr>
          <a:xfrm>
            <a:off x="158824" y="1711349"/>
            <a:ext cx="8805664" cy="4093915"/>
          </a:xfrm>
        </p:spPr>
        <p:txBody>
          <a:bodyPr>
            <a:normAutofit fontScale="32500" lnSpcReduction="20000"/>
          </a:bodyPr>
          <a:lstStyle/>
          <a:p>
            <a:r>
              <a:rPr lang="nl-NL" sz="4000" dirty="0" smtClean="0"/>
              <a:t>15 companies (</a:t>
            </a:r>
            <a:r>
              <a:rPr lang="nl-NL" sz="4000" dirty="0" err="1" smtClean="0"/>
              <a:t>mostly</a:t>
            </a:r>
            <a:r>
              <a:rPr lang="nl-NL" sz="4000" dirty="0" smtClean="0"/>
              <a:t> tour operators, but </a:t>
            </a:r>
            <a:r>
              <a:rPr lang="nl-NL" sz="4000" dirty="0" err="1" smtClean="0"/>
              <a:t>also</a:t>
            </a:r>
            <a:r>
              <a:rPr lang="nl-NL" sz="4000" dirty="0" smtClean="0"/>
              <a:t> a </a:t>
            </a:r>
            <a:r>
              <a:rPr lang="nl-NL" sz="4000" dirty="0" err="1" smtClean="0"/>
              <a:t>wellness</a:t>
            </a:r>
            <a:r>
              <a:rPr lang="nl-NL" sz="4000" dirty="0" smtClean="0"/>
              <a:t> </a:t>
            </a:r>
            <a:r>
              <a:rPr lang="nl-NL" sz="4000" dirty="0" err="1" smtClean="0"/>
              <a:t>centre</a:t>
            </a:r>
            <a:r>
              <a:rPr lang="nl-NL" sz="4000" dirty="0" smtClean="0"/>
              <a:t>, </a:t>
            </a:r>
            <a:r>
              <a:rPr lang="nl-NL" sz="4000" dirty="0" err="1" smtClean="0"/>
              <a:t>and</a:t>
            </a:r>
            <a:r>
              <a:rPr lang="nl-NL" sz="4000" dirty="0" smtClean="0"/>
              <a:t> a </a:t>
            </a:r>
            <a:r>
              <a:rPr lang="nl-NL" sz="4000" dirty="0" err="1" smtClean="0"/>
              <a:t>group</a:t>
            </a:r>
            <a:r>
              <a:rPr lang="nl-NL" sz="4000" dirty="0" smtClean="0"/>
              <a:t> of </a:t>
            </a:r>
            <a:r>
              <a:rPr lang="nl-NL" sz="4000" dirty="0" err="1" smtClean="0"/>
              <a:t>boutique</a:t>
            </a:r>
            <a:r>
              <a:rPr lang="nl-NL" sz="4000" dirty="0" smtClean="0"/>
              <a:t> hotels in Cartagena)</a:t>
            </a:r>
          </a:p>
          <a:p>
            <a:r>
              <a:rPr lang="nl-NL" sz="4000" dirty="0" err="1" smtClean="0"/>
              <a:t>Offering</a:t>
            </a:r>
            <a:r>
              <a:rPr lang="nl-NL" sz="4000" dirty="0" smtClean="0"/>
              <a:t> </a:t>
            </a:r>
            <a:r>
              <a:rPr lang="nl-NL" sz="4000" dirty="0" err="1" smtClean="0"/>
              <a:t>roundtrips</a:t>
            </a:r>
            <a:r>
              <a:rPr lang="nl-NL" sz="4000" dirty="0" smtClean="0"/>
              <a:t> (Bogota - Coffee </a:t>
            </a:r>
            <a:r>
              <a:rPr lang="nl-NL" sz="4000" dirty="0" err="1" smtClean="0"/>
              <a:t>Triangle</a:t>
            </a:r>
            <a:r>
              <a:rPr lang="nl-NL" sz="4000" dirty="0" smtClean="0"/>
              <a:t> – Cartagena), adventure trips, </a:t>
            </a:r>
            <a:r>
              <a:rPr lang="nl-NL" sz="4000" dirty="0" err="1" smtClean="0"/>
              <a:t>deluxe</a:t>
            </a:r>
            <a:r>
              <a:rPr lang="nl-NL" sz="4000" dirty="0" smtClean="0"/>
              <a:t> products, </a:t>
            </a:r>
            <a:r>
              <a:rPr lang="nl-NL" sz="4000" dirty="0" err="1" smtClean="0"/>
              <a:t>and</a:t>
            </a:r>
            <a:r>
              <a:rPr lang="nl-NL" sz="4000" dirty="0" smtClean="0"/>
              <a:t> ‘new’ </a:t>
            </a:r>
            <a:r>
              <a:rPr lang="nl-NL" sz="4000" dirty="0" err="1" smtClean="0"/>
              <a:t>areas</a:t>
            </a:r>
            <a:r>
              <a:rPr lang="nl-NL" sz="4000" dirty="0" smtClean="0"/>
              <a:t> of Bucaramanga </a:t>
            </a:r>
            <a:r>
              <a:rPr lang="nl-NL" sz="4000" dirty="0" err="1" smtClean="0"/>
              <a:t>and</a:t>
            </a:r>
            <a:r>
              <a:rPr lang="nl-NL" sz="4000" dirty="0" smtClean="0"/>
              <a:t> </a:t>
            </a:r>
            <a:r>
              <a:rPr lang="nl-NL" sz="4000" dirty="0" err="1" smtClean="0"/>
              <a:t>Medellin</a:t>
            </a:r>
            <a:endParaRPr lang="nl-NL" sz="4000" dirty="0" smtClean="0"/>
          </a:p>
          <a:p>
            <a:r>
              <a:rPr lang="nl-NL" sz="4000" dirty="0" err="1" smtClean="0"/>
              <a:t>Working</a:t>
            </a:r>
            <a:r>
              <a:rPr lang="nl-NL" sz="4000" dirty="0" smtClean="0"/>
              <a:t> </a:t>
            </a:r>
            <a:r>
              <a:rPr lang="nl-NL" sz="4000" dirty="0" err="1" smtClean="0"/>
              <a:t>to</a:t>
            </a:r>
            <a:r>
              <a:rPr lang="nl-NL" sz="4000" dirty="0" smtClean="0"/>
              <a:t> </a:t>
            </a:r>
            <a:r>
              <a:rPr lang="nl-NL" sz="4000" dirty="0" err="1" smtClean="0"/>
              <a:t>increase</a:t>
            </a:r>
            <a:r>
              <a:rPr lang="nl-NL" sz="4000" dirty="0" smtClean="0"/>
              <a:t> (1) </a:t>
            </a:r>
            <a:r>
              <a:rPr lang="nl-NL" sz="4000" dirty="0" err="1" smtClean="0"/>
              <a:t>demand</a:t>
            </a:r>
            <a:r>
              <a:rPr lang="nl-NL" sz="4000" dirty="0" smtClean="0"/>
              <a:t> </a:t>
            </a:r>
            <a:r>
              <a:rPr lang="nl-NL" sz="4000" dirty="0" err="1"/>
              <a:t>from</a:t>
            </a:r>
            <a:r>
              <a:rPr lang="nl-NL" sz="4000" dirty="0"/>
              <a:t> </a:t>
            </a:r>
            <a:r>
              <a:rPr lang="nl-NL" sz="4000" dirty="0" smtClean="0"/>
              <a:t>Europe </a:t>
            </a:r>
            <a:r>
              <a:rPr lang="nl-NL" sz="4000" dirty="0" err="1" smtClean="0"/>
              <a:t>through</a:t>
            </a:r>
            <a:r>
              <a:rPr lang="nl-NL" sz="4000" dirty="0" smtClean="0"/>
              <a:t> web </a:t>
            </a:r>
            <a:r>
              <a:rPr lang="nl-NL" sz="4000" dirty="0"/>
              <a:t>portal, </a:t>
            </a:r>
            <a:r>
              <a:rPr lang="nl-NL" sz="4000" dirty="0" err="1"/>
              <a:t>tourism</a:t>
            </a:r>
            <a:r>
              <a:rPr lang="nl-NL" sz="4000" dirty="0"/>
              <a:t> fair concept, FAM/</a:t>
            </a:r>
            <a:r>
              <a:rPr lang="nl-NL" sz="4000" dirty="0" err="1"/>
              <a:t>press</a:t>
            </a:r>
            <a:r>
              <a:rPr lang="nl-NL" sz="4000" dirty="0"/>
              <a:t> trips, PR </a:t>
            </a:r>
            <a:r>
              <a:rPr lang="nl-NL" sz="4000" dirty="0" err="1" smtClean="0"/>
              <a:t>campaign</a:t>
            </a:r>
            <a:r>
              <a:rPr lang="nl-NL" sz="4000" dirty="0" smtClean="0"/>
              <a:t>, etc., (2) </a:t>
            </a:r>
            <a:r>
              <a:rPr lang="nl-NL" sz="4000" dirty="0" err="1" smtClean="0"/>
              <a:t>amount</a:t>
            </a:r>
            <a:r>
              <a:rPr lang="nl-NL" sz="4000" dirty="0" smtClean="0"/>
              <a:t>, </a:t>
            </a:r>
            <a:r>
              <a:rPr lang="nl-NL" sz="4000" dirty="0" err="1" smtClean="0"/>
              <a:t>diversity</a:t>
            </a:r>
            <a:r>
              <a:rPr lang="nl-NL" sz="4000" dirty="0" smtClean="0"/>
              <a:t> </a:t>
            </a:r>
            <a:r>
              <a:rPr lang="nl-NL" sz="4000" dirty="0" err="1" smtClean="0"/>
              <a:t>and</a:t>
            </a:r>
            <a:r>
              <a:rPr lang="nl-NL" sz="4000" dirty="0" smtClean="0"/>
              <a:t> </a:t>
            </a:r>
            <a:r>
              <a:rPr lang="nl-NL" sz="4000" dirty="0" err="1" smtClean="0"/>
              <a:t>quality</a:t>
            </a:r>
            <a:r>
              <a:rPr lang="nl-NL" sz="4000" dirty="0" smtClean="0"/>
              <a:t> of </a:t>
            </a:r>
            <a:r>
              <a:rPr lang="nl-NL" sz="4000" dirty="0" err="1" smtClean="0"/>
              <a:t>regional</a:t>
            </a:r>
            <a:r>
              <a:rPr lang="nl-NL" sz="4000" dirty="0" smtClean="0"/>
              <a:t> </a:t>
            </a:r>
            <a:r>
              <a:rPr lang="nl-NL" sz="4000" dirty="0" err="1" smtClean="0"/>
              <a:t>tourism</a:t>
            </a:r>
            <a:r>
              <a:rPr lang="nl-NL" sz="4000" dirty="0" smtClean="0"/>
              <a:t> products, </a:t>
            </a:r>
            <a:r>
              <a:rPr lang="nl-NL" sz="4000" dirty="0" err="1" smtClean="0"/>
              <a:t>and</a:t>
            </a:r>
            <a:r>
              <a:rPr lang="nl-NL" sz="4000" dirty="0" smtClean="0"/>
              <a:t> </a:t>
            </a:r>
            <a:r>
              <a:rPr lang="nl-NL" sz="4000" dirty="0" err="1" smtClean="0"/>
              <a:t>knowledge</a:t>
            </a:r>
            <a:r>
              <a:rPr lang="nl-NL" sz="4000" dirty="0" smtClean="0"/>
              <a:t> </a:t>
            </a:r>
            <a:r>
              <a:rPr lang="nl-NL" sz="4000" dirty="0" err="1" smtClean="0"/>
              <a:t>and</a:t>
            </a:r>
            <a:r>
              <a:rPr lang="nl-NL" sz="4000" dirty="0" smtClean="0"/>
              <a:t> skills of tour operators</a:t>
            </a:r>
            <a:endParaRPr lang="nl-NL" sz="4000" dirty="0"/>
          </a:p>
          <a:p>
            <a:r>
              <a:rPr lang="nl-NL" sz="4000" dirty="0" err="1" smtClean="0"/>
              <a:t>Targeting</a:t>
            </a:r>
            <a:r>
              <a:rPr lang="nl-NL" sz="4000" dirty="0" smtClean="0"/>
              <a:t> UK</a:t>
            </a:r>
            <a:r>
              <a:rPr lang="nl-NL" sz="4000" dirty="0"/>
              <a:t>, Germany, France, Spain, Netherlands </a:t>
            </a:r>
            <a:endParaRPr lang="nl-NL" sz="4000" dirty="0" smtClean="0"/>
          </a:p>
          <a:p>
            <a:r>
              <a:rPr lang="nl-NL" sz="4000" dirty="0" err="1" smtClean="0"/>
              <a:t>Main</a:t>
            </a:r>
            <a:r>
              <a:rPr lang="nl-NL" sz="4000" dirty="0" smtClean="0"/>
              <a:t> fairs: World Travel Market (London), ITB (Berlin), </a:t>
            </a:r>
            <a:r>
              <a:rPr lang="nl-NL" sz="4000" dirty="0" err="1" smtClean="0"/>
              <a:t>TopResa</a:t>
            </a:r>
            <a:r>
              <a:rPr lang="nl-NL" sz="4000" dirty="0" smtClean="0"/>
              <a:t> (Paris), Vakantiebeurs (Utrecht)</a:t>
            </a:r>
          </a:p>
          <a:p>
            <a:r>
              <a:rPr lang="nl-NL" sz="4000" dirty="0" err="1" smtClean="0"/>
              <a:t>Main</a:t>
            </a:r>
            <a:r>
              <a:rPr lang="nl-NL" sz="4000" dirty="0" smtClean="0"/>
              <a:t> </a:t>
            </a:r>
            <a:r>
              <a:rPr lang="nl-NL" sz="4000" dirty="0" err="1" smtClean="0"/>
              <a:t>challenges</a:t>
            </a:r>
            <a:r>
              <a:rPr lang="nl-NL" sz="4000" dirty="0" smtClean="0"/>
              <a:t>: (</a:t>
            </a:r>
            <a:r>
              <a:rPr lang="nl-NL" sz="4000" dirty="0" err="1" smtClean="0"/>
              <a:t>lack</a:t>
            </a:r>
            <a:r>
              <a:rPr lang="nl-NL" sz="4000" dirty="0" smtClean="0"/>
              <a:t> of) </a:t>
            </a:r>
            <a:r>
              <a:rPr lang="nl-NL" sz="4000" dirty="0" err="1" smtClean="0"/>
              <a:t>communication</a:t>
            </a:r>
            <a:r>
              <a:rPr lang="nl-NL" sz="4000" dirty="0" smtClean="0"/>
              <a:t>, </a:t>
            </a:r>
            <a:r>
              <a:rPr lang="nl-NL" sz="4000" dirty="0" err="1" smtClean="0"/>
              <a:t>strategic</a:t>
            </a:r>
            <a:r>
              <a:rPr lang="nl-NL" sz="4000" dirty="0" smtClean="0"/>
              <a:t> planning</a:t>
            </a:r>
          </a:p>
          <a:p>
            <a:r>
              <a:rPr lang="nl-NL" sz="4000" dirty="0" err="1" smtClean="0"/>
              <a:t>Strengths</a:t>
            </a:r>
            <a:r>
              <a:rPr lang="nl-NL" sz="4000" dirty="0" smtClean="0"/>
              <a:t>: </a:t>
            </a:r>
            <a:r>
              <a:rPr lang="nl-NL" sz="4000" dirty="0" err="1" smtClean="0"/>
              <a:t>changing</a:t>
            </a:r>
            <a:r>
              <a:rPr lang="nl-NL" sz="4000" dirty="0" smtClean="0"/>
              <a:t> image </a:t>
            </a:r>
            <a:r>
              <a:rPr lang="nl-NL" sz="4000" dirty="0" smtClean="0"/>
              <a:t>of </a:t>
            </a:r>
            <a:r>
              <a:rPr lang="nl-NL" sz="4000" dirty="0" smtClean="0"/>
              <a:t>Colombia, </a:t>
            </a:r>
            <a:r>
              <a:rPr lang="nl-NL" sz="4000" dirty="0" smtClean="0"/>
              <a:t>strong </a:t>
            </a:r>
            <a:r>
              <a:rPr lang="nl-NL" sz="4000" dirty="0" err="1" smtClean="0"/>
              <a:t>Government</a:t>
            </a:r>
            <a:r>
              <a:rPr lang="nl-NL" sz="4000" dirty="0" smtClean="0"/>
              <a:t>/</a:t>
            </a:r>
            <a:r>
              <a:rPr lang="nl-NL" sz="4000" dirty="0" err="1" smtClean="0"/>
              <a:t>Proexport</a:t>
            </a:r>
            <a:r>
              <a:rPr lang="nl-NL" sz="4000" dirty="0" smtClean="0"/>
              <a:t> promotion </a:t>
            </a:r>
            <a:r>
              <a:rPr lang="nl-NL" sz="4000" dirty="0" err="1" smtClean="0"/>
              <a:t>efforts</a:t>
            </a:r>
            <a:endParaRPr lang="nl-NL" sz="4000" dirty="0" smtClean="0"/>
          </a:p>
          <a:p>
            <a:pPr marL="0" indent="0">
              <a:buNone/>
            </a:pPr>
            <a:endParaRPr lang="nl-NL" dirty="0" smtClean="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16</a:t>
            </a:fld>
            <a:endParaRPr lang="nl-NL" dirty="0"/>
          </a:p>
        </p:txBody>
      </p:sp>
    </p:spTree>
    <p:extLst>
      <p:ext uri="{BB962C8B-B14F-4D97-AF65-F5344CB8AC3E}">
        <p14:creationId xmlns:p14="http://schemas.microsoft.com/office/powerpoint/2010/main" val="194010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Outerwear</a:t>
            </a:r>
            <a:r>
              <a:rPr lang="nl-NL" dirty="0" smtClean="0"/>
              <a:t> &amp; Fashion </a:t>
            </a:r>
            <a:r>
              <a:rPr lang="nl-NL" dirty="0" err="1" smtClean="0"/>
              <a:t>Sportswear</a:t>
            </a:r>
            <a:r>
              <a:rPr lang="nl-NL" dirty="0" smtClean="0"/>
              <a:t> Coaching </a:t>
            </a:r>
            <a:r>
              <a:rPr lang="nl-NL" dirty="0" err="1" smtClean="0"/>
              <a:t>Programme</a:t>
            </a:r>
            <a:endParaRPr lang="nl-NL" dirty="0"/>
          </a:p>
        </p:txBody>
      </p:sp>
      <p:sp>
        <p:nvSpPr>
          <p:cNvPr id="3" name="Tijdelijke aanduiding voor inhoud 2"/>
          <p:cNvSpPr>
            <a:spLocks noGrp="1"/>
          </p:cNvSpPr>
          <p:nvPr>
            <p:ph idx="1"/>
          </p:nvPr>
        </p:nvSpPr>
        <p:spPr>
          <a:xfrm>
            <a:off x="158824" y="1711349"/>
            <a:ext cx="7293496" cy="4741987"/>
          </a:xfrm>
        </p:spPr>
        <p:txBody>
          <a:bodyPr>
            <a:normAutofit fontScale="85000" lnSpcReduction="10000"/>
          </a:bodyPr>
          <a:lstStyle/>
          <a:p>
            <a:r>
              <a:rPr lang="nl-NL" dirty="0" smtClean="0"/>
              <a:t>11 </a:t>
            </a:r>
            <a:r>
              <a:rPr lang="nl-NL" dirty="0" err="1" smtClean="0"/>
              <a:t>Colombian</a:t>
            </a:r>
            <a:r>
              <a:rPr lang="nl-NL" dirty="0" smtClean="0"/>
              <a:t> </a:t>
            </a:r>
            <a:r>
              <a:rPr lang="nl-NL" dirty="0" err="1" smtClean="0"/>
              <a:t>SMEs</a:t>
            </a:r>
            <a:r>
              <a:rPr lang="nl-NL" dirty="0" smtClean="0"/>
              <a:t> </a:t>
            </a:r>
          </a:p>
          <a:p>
            <a:r>
              <a:rPr lang="nl-NL" dirty="0" err="1" smtClean="0"/>
              <a:t>Mostly</a:t>
            </a:r>
            <a:r>
              <a:rPr lang="nl-NL" dirty="0" smtClean="0"/>
              <a:t> well–</a:t>
            </a:r>
            <a:r>
              <a:rPr lang="nl-NL" dirty="0" err="1" smtClean="0"/>
              <a:t>established</a:t>
            </a:r>
            <a:r>
              <a:rPr lang="nl-NL" dirty="0" smtClean="0"/>
              <a:t> </a:t>
            </a:r>
            <a:r>
              <a:rPr lang="nl-NL" dirty="0" err="1" smtClean="0"/>
              <a:t>Colombian</a:t>
            </a:r>
            <a:r>
              <a:rPr lang="nl-NL" dirty="0" smtClean="0"/>
              <a:t> brands </a:t>
            </a:r>
            <a:r>
              <a:rPr lang="nl-NL" dirty="0" err="1" smtClean="0"/>
              <a:t>for</a:t>
            </a:r>
            <a:r>
              <a:rPr lang="nl-NL" dirty="0" smtClean="0"/>
              <a:t> </a:t>
            </a:r>
            <a:r>
              <a:rPr lang="nl-NL" dirty="0" err="1" smtClean="0"/>
              <a:t>men’s</a:t>
            </a:r>
            <a:r>
              <a:rPr lang="nl-NL" dirty="0" smtClean="0"/>
              <a:t> </a:t>
            </a:r>
            <a:r>
              <a:rPr lang="nl-NL" dirty="0" err="1" smtClean="0"/>
              <a:t>women’s</a:t>
            </a:r>
            <a:r>
              <a:rPr lang="nl-NL" dirty="0" smtClean="0"/>
              <a:t> </a:t>
            </a:r>
            <a:r>
              <a:rPr lang="nl-NL" dirty="0" err="1" smtClean="0"/>
              <a:t>and</a:t>
            </a:r>
            <a:r>
              <a:rPr lang="nl-NL" dirty="0" smtClean="0"/>
              <a:t> </a:t>
            </a:r>
            <a:r>
              <a:rPr lang="nl-NL" dirty="0" err="1" smtClean="0"/>
              <a:t>children’s</a:t>
            </a:r>
            <a:r>
              <a:rPr lang="nl-NL" dirty="0" smtClean="0"/>
              <a:t> </a:t>
            </a:r>
            <a:r>
              <a:rPr lang="nl-NL" dirty="0" err="1" smtClean="0"/>
              <a:t>wear</a:t>
            </a:r>
            <a:r>
              <a:rPr lang="nl-NL" dirty="0"/>
              <a:t> </a:t>
            </a:r>
            <a:r>
              <a:rPr lang="nl-NL" dirty="0" smtClean="0"/>
              <a:t>(</a:t>
            </a:r>
            <a:r>
              <a:rPr lang="nl-NL" dirty="0" err="1" smtClean="0"/>
              <a:t>Mundo</a:t>
            </a:r>
            <a:r>
              <a:rPr lang="nl-NL" dirty="0" smtClean="0"/>
              <a:t> </a:t>
            </a:r>
            <a:r>
              <a:rPr lang="nl-NL" dirty="0"/>
              <a:t>Natura, </a:t>
            </a:r>
            <a:r>
              <a:rPr lang="nl-NL" dirty="0" err="1"/>
              <a:t>Color</a:t>
            </a:r>
            <a:r>
              <a:rPr lang="nl-NL" dirty="0"/>
              <a:t> </a:t>
            </a:r>
            <a:r>
              <a:rPr lang="nl-NL" dirty="0" err="1"/>
              <a:t>Siete</a:t>
            </a:r>
            <a:r>
              <a:rPr lang="nl-NL" dirty="0"/>
              <a:t>, </a:t>
            </a:r>
            <a:r>
              <a:rPr lang="nl-NL" dirty="0" err="1"/>
              <a:t>Creytex</a:t>
            </a:r>
            <a:r>
              <a:rPr lang="nl-NL" dirty="0"/>
              <a:t>, </a:t>
            </a:r>
            <a:r>
              <a:rPr lang="nl-NL" dirty="0" err="1"/>
              <a:t>Hermeco</a:t>
            </a:r>
            <a:r>
              <a:rPr lang="nl-NL" dirty="0"/>
              <a:t>, </a:t>
            </a:r>
            <a:r>
              <a:rPr lang="nl-NL" dirty="0" err="1" smtClean="0"/>
              <a:t>Zarzamora</a:t>
            </a:r>
            <a:r>
              <a:rPr lang="nl-NL" dirty="0" smtClean="0"/>
              <a:t>, etc.), 50-150/200 </a:t>
            </a:r>
            <a:r>
              <a:rPr lang="nl-NL" dirty="0" err="1" smtClean="0"/>
              <a:t>staff</a:t>
            </a:r>
            <a:r>
              <a:rPr lang="nl-NL" dirty="0" smtClean="0"/>
              <a:t>, </a:t>
            </a:r>
            <a:r>
              <a:rPr lang="nl-NL" dirty="0" err="1" smtClean="0"/>
              <a:t>from</a:t>
            </a:r>
            <a:r>
              <a:rPr lang="nl-NL" dirty="0" smtClean="0"/>
              <a:t> Bucaramanga, Cali, </a:t>
            </a:r>
            <a:r>
              <a:rPr lang="nl-NL" dirty="0" err="1" smtClean="0"/>
              <a:t>Medellin</a:t>
            </a:r>
            <a:endParaRPr lang="nl-NL" dirty="0" smtClean="0"/>
          </a:p>
          <a:p>
            <a:r>
              <a:rPr lang="nl-NL" dirty="0" err="1" smtClean="0"/>
              <a:t>Working</a:t>
            </a:r>
            <a:r>
              <a:rPr lang="nl-NL" dirty="0" smtClean="0"/>
              <a:t> on </a:t>
            </a:r>
            <a:r>
              <a:rPr lang="nl-NL" dirty="0" err="1" smtClean="0"/>
              <a:t>collections</a:t>
            </a:r>
            <a:r>
              <a:rPr lang="nl-NL" dirty="0" smtClean="0"/>
              <a:t> / concepts </a:t>
            </a:r>
            <a:r>
              <a:rPr lang="nl-NL" dirty="0" err="1" smtClean="0"/>
              <a:t>to</a:t>
            </a:r>
            <a:r>
              <a:rPr lang="nl-NL" dirty="0" smtClean="0"/>
              <a:t> </a:t>
            </a:r>
            <a:r>
              <a:rPr lang="nl-NL" dirty="0" err="1" smtClean="0"/>
              <a:t>compete</a:t>
            </a:r>
            <a:r>
              <a:rPr lang="nl-NL" dirty="0" smtClean="0"/>
              <a:t> </a:t>
            </a:r>
            <a:r>
              <a:rPr lang="nl-NL" dirty="0" err="1" smtClean="0"/>
              <a:t>with</a:t>
            </a:r>
            <a:r>
              <a:rPr lang="nl-NL" dirty="0" smtClean="0"/>
              <a:t> European brands</a:t>
            </a:r>
          </a:p>
          <a:p>
            <a:r>
              <a:rPr lang="nl-NL" dirty="0" err="1" smtClean="0"/>
              <a:t>Targeting</a:t>
            </a:r>
            <a:r>
              <a:rPr lang="nl-NL" dirty="0" smtClean="0"/>
              <a:t> Germany, Benelux, UK, Italy</a:t>
            </a:r>
          </a:p>
          <a:p>
            <a:r>
              <a:rPr lang="nl-NL" dirty="0" smtClean="0"/>
              <a:t>Fairs: </a:t>
            </a:r>
            <a:r>
              <a:rPr lang="nl-NL" dirty="0" err="1" smtClean="0"/>
              <a:t>Who’s</a:t>
            </a:r>
            <a:r>
              <a:rPr lang="nl-NL" dirty="0" smtClean="0"/>
              <a:t> next (Paris), </a:t>
            </a:r>
            <a:r>
              <a:rPr lang="nl-NL" dirty="0" err="1" smtClean="0"/>
              <a:t>ModeFabriek</a:t>
            </a:r>
            <a:r>
              <a:rPr lang="nl-NL" dirty="0" smtClean="0"/>
              <a:t> (NL), </a:t>
            </a:r>
            <a:r>
              <a:rPr lang="nl-NL" dirty="0" err="1" smtClean="0"/>
              <a:t>Bubble</a:t>
            </a:r>
            <a:r>
              <a:rPr lang="nl-NL" dirty="0" smtClean="0"/>
              <a:t> (UK), </a:t>
            </a:r>
            <a:r>
              <a:rPr lang="nl-NL" dirty="0" err="1" smtClean="0"/>
              <a:t>buyers</a:t>
            </a:r>
            <a:r>
              <a:rPr lang="nl-NL" dirty="0" smtClean="0"/>
              <a:t>’ mission </a:t>
            </a:r>
            <a:r>
              <a:rPr lang="nl-NL" dirty="0" err="1" smtClean="0"/>
              <a:t>to</a:t>
            </a:r>
            <a:r>
              <a:rPr lang="nl-NL" dirty="0" smtClean="0"/>
              <a:t> </a:t>
            </a:r>
            <a:r>
              <a:rPr lang="nl-NL" dirty="0" err="1" smtClean="0"/>
              <a:t>ColombiaModa</a:t>
            </a:r>
            <a:r>
              <a:rPr lang="nl-NL" dirty="0" smtClean="0"/>
              <a:t>, agent showrooms in EU</a:t>
            </a:r>
          </a:p>
          <a:p>
            <a:r>
              <a:rPr lang="nl-NL" dirty="0" err="1" smtClean="0"/>
              <a:t>Challenges</a:t>
            </a:r>
            <a:r>
              <a:rPr lang="nl-NL" dirty="0" smtClean="0"/>
              <a:t>:  </a:t>
            </a:r>
            <a:r>
              <a:rPr lang="nl-NL" dirty="0" err="1" smtClean="0"/>
              <a:t>Finding</a:t>
            </a:r>
            <a:r>
              <a:rPr lang="nl-NL" dirty="0" smtClean="0"/>
              <a:t> European </a:t>
            </a:r>
            <a:r>
              <a:rPr lang="nl-NL" dirty="0" err="1" smtClean="0"/>
              <a:t>distributors</a:t>
            </a:r>
            <a:r>
              <a:rPr lang="nl-NL" dirty="0"/>
              <a:t> </a:t>
            </a:r>
            <a:r>
              <a:rPr lang="nl-NL" dirty="0" smtClean="0"/>
              <a:t>/ agents </a:t>
            </a:r>
            <a:r>
              <a:rPr lang="nl-NL" dirty="0" err="1" smtClean="0"/>
              <a:t>for</a:t>
            </a:r>
            <a:r>
              <a:rPr lang="nl-NL" dirty="0" smtClean="0"/>
              <a:t> </a:t>
            </a:r>
            <a:r>
              <a:rPr lang="nl-NL" dirty="0" err="1" smtClean="0"/>
              <a:t>relatively</a:t>
            </a:r>
            <a:r>
              <a:rPr lang="nl-NL" dirty="0" smtClean="0"/>
              <a:t> </a:t>
            </a:r>
            <a:r>
              <a:rPr lang="nl-NL" dirty="0" err="1" smtClean="0"/>
              <a:t>expensive</a:t>
            </a:r>
            <a:r>
              <a:rPr lang="nl-NL" dirty="0" smtClean="0"/>
              <a:t> </a:t>
            </a:r>
            <a:r>
              <a:rPr lang="nl-NL" dirty="0" err="1" smtClean="0"/>
              <a:t>clothing</a:t>
            </a:r>
            <a:r>
              <a:rPr lang="nl-NL" dirty="0" smtClean="0"/>
              <a:t>, Setting the right (European!) </a:t>
            </a:r>
            <a:r>
              <a:rPr lang="nl-NL" dirty="0" err="1" smtClean="0"/>
              <a:t>tone</a:t>
            </a:r>
            <a:r>
              <a:rPr lang="nl-NL" dirty="0" smtClean="0"/>
              <a:t> in marketing  - </a:t>
            </a:r>
            <a:r>
              <a:rPr lang="nl-NL" dirty="0" err="1" smtClean="0"/>
              <a:t>adapt</a:t>
            </a:r>
            <a:r>
              <a:rPr lang="nl-NL" dirty="0" smtClean="0"/>
              <a:t> the promotion </a:t>
            </a:r>
            <a:r>
              <a:rPr lang="nl-NL" dirty="0" err="1" smtClean="0"/>
              <a:t>material</a:t>
            </a:r>
            <a:r>
              <a:rPr lang="nl-NL" dirty="0" smtClean="0"/>
              <a:t> </a:t>
            </a:r>
            <a:r>
              <a:rPr lang="nl-NL" dirty="0" err="1" smtClean="0"/>
              <a:t>to</a:t>
            </a:r>
            <a:r>
              <a:rPr lang="nl-NL" dirty="0" smtClean="0"/>
              <a:t> European </a:t>
            </a:r>
            <a:r>
              <a:rPr lang="nl-NL" dirty="0" err="1" smtClean="0"/>
              <a:t>tastes</a:t>
            </a:r>
            <a:r>
              <a:rPr lang="nl-NL" dirty="0" smtClean="0"/>
              <a:t>, Knowledge of </a:t>
            </a:r>
            <a:r>
              <a:rPr lang="nl-NL" dirty="0" err="1" smtClean="0"/>
              <a:t>fabrics</a:t>
            </a:r>
            <a:r>
              <a:rPr lang="nl-NL" dirty="0" smtClean="0"/>
              <a:t>, Language, Image of Colombia</a:t>
            </a:r>
          </a:p>
          <a:p>
            <a:r>
              <a:rPr lang="nl-NL" dirty="0" err="1" smtClean="0"/>
              <a:t>Strengths</a:t>
            </a:r>
            <a:r>
              <a:rPr lang="nl-NL" dirty="0" smtClean="0"/>
              <a:t>: </a:t>
            </a:r>
            <a:r>
              <a:rPr lang="nl-NL" dirty="0" err="1" smtClean="0"/>
              <a:t>collaborative</a:t>
            </a:r>
            <a:r>
              <a:rPr lang="nl-NL" dirty="0" smtClean="0"/>
              <a:t> spirit </a:t>
            </a:r>
            <a:r>
              <a:rPr lang="nl-NL" dirty="0" err="1" smtClean="0"/>
              <a:t>amongst</a:t>
            </a:r>
            <a:r>
              <a:rPr lang="nl-NL" dirty="0" smtClean="0"/>
              <a:t> </a:t>
            </a:r>
            <a:r>
              <a:rPr lang="nl-NL" dirty="0" err="1" smtClean="0"/>
              <a:t>them</a:t>
            </a:r>
            <a:r>
              <a:rPr lang="nl-NL" dirty="0" smtClean="0"/>
              <a:t>, </a:t>
            </a:r>
            <a:r>
              <a:rPr lang="nl-NL" dirty="0" err="1" smtClean="0"/>
              <a:t>very</a:t>
            </a:r>
            <a:r>
              <a:rPr lang="nl-NL" dirty="0" smtClean="0"/>
              <a:t> CSR-</a:t>
            </a:r>
            <a:r>
              <a:rPr lang="nl-NL" dirty="0" err="1" smtClean="0"/>
              <a:t>minded</a:t>
            </a:r>
            <a:r>
              <a:rPr lang="nl-NL" dirty="0" smtClean="0"/>
              <a:t>, close </a:t>
            </a:r>
            <a:r>
              <a:rPr lang="nl-NL" dirty="0" err="1" smtClean="0"/>
              <a:t>to</a:t>
            </a:r>
            <a:r>
              <a:rPr lang="nl-NL" dirty="0" smtClean="0"/>
              <a:t> Europe </a:t>
            </a:r>
            <a:r>
              <a:rPr lang="nl-NL" dirty="0" err="1" smtClean="0"/>
              <a:t>culturally</a:t>
            </a:r>
            <a:endParaRPr lang="nl-NL" dirty="0" smtClean="0"/>
          </a:p>
          <a:p>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17</a:t>
            </a:fld>
            <a:endParaRPr lang="nl-NL" dirty="0"/>
          </a:p>
        </p:txBody>
      </p:sp>
    </p:spTree>
    <p:extLst>
      <p:ext uri="{BB962C8B-B14F-4D97-AF65-F5344CB8AC3E}">
        <p14:creationId xmlns:p14="http://schemas.microsoft.com/office/powerpoint/2010/main" val="82564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18</a:t>
            </a:fld>
            <a:endParaRPr lang="nl-NL" dirty="0"/>
          </a:p>
        </p:txBody>
      </p:sp>
      <p:pic>
        <p:nvPicPr>
          <p:cNvPr id="5122" name="Picture 2" descr="H:\documenten\My Pictures\DSC_27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76807" cy="467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1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Natural </a:t>
            </a:r>
            <a:r>
              <a:rPr lang="nl-NL" dirty="0" smtClean="0"/>
              <a:t>Food &amp; Cosmetics </a:t>
            </a:r>
            <a:r>
              <a:rPr lang="nl-NL" dirty="0" err="1" smtClean="0"/>
              <a:t>Ingredients</a:t>
            </a:r>
            <a:r>
              <a:rPr lang="nl-NL" dirty="0" smtClean="0"/>
              <a:t> Coaching </a:t>
            </a:r>
            <a:r>
              <a:rPr lang="nl-NL" dirty="0" err="1" smtClean="0"/>
              <a:t>Programme</a:t>
            </a:r>
            <a:endParaRPr lang="nl-NL" dirty="0"/>
          </a:p>
        </p:txBody>
      </p:sp>
      <p:sp>
        <p:nvSpPr>
          <p:cNvPr id="3" name="Tijdelijke aanduiding voor inhoud 2"/>
          <p:cNvSpPr>
            <a:spLocks noGrp="1"/>
          </p:cNvSpPr>
          <p:nvPr>
            <p:ph idx="1"/>
          </p:nvPr>
        </p:nvSpPr>
        <p:spPr>
          <a:xfrm>
            <a:off x="179512" y="1700808"/>
            <a:ext cx="7293496" cy="4525963"/>
          </a:xfrm>
        </p:spPr>
        <p:txBody>
          <a:bodyPr>
            <a:normAutofit/>
          </a:bodyPr>
          <a:lstStyle/>
          <a:p>
            <a:r>
              <a:rPr lang="nl-NL" dirty="0" smtClean="0"/>
              <a:t>11 </a:t>
            </a:r>
            <a:r>
              <a:rPr lang="nl-NL" dirty="0" err="1" smtClean="0"/>
              <a:t>Colombian</a:t>
            </a:r>
            <a:r>
              <a:rPr lang="nl-NL" dirty="0" smtClean="0"/>
              <a:t> </a:t>
            </a:r>
            <a:r>
              <a:rPr lang="nl-NL" dirty="0" err="1" smtClean="0"/>
              <a:t>SMEs</a:t>
            </a:r>
            <a:r>
              <a:rPr lang="nl-NL" dirty="0" smtClean="0"/>
              <a:t> </a:t>
            </a:r>
          </a:p>
          <a:p>
            <a:r>
              <a:rPr lang="nl-NL" dirty="0" smtClean="0"/>
              <a:t>Food </a:t>
            </a:r>
            <a:r>
              <a:rPr lang="nl-NL" dirty="0" err="1" smtClean="0"/>
              <a:t>ingredients</a:t>
            </a:r>
            <a:r>
              <a:rPr lang="nl-NL" dirty="0" smtClean="0"/>
              <a:t>: fruit </a:t>
            </a:r>
            <a:r>
              <a:rPr lang="nl-NL" dirty="0" err="1" smtClean="0"/>
              <a:t>flakes</a:t>
            </a:r>
            <a:r>
              <a:rPr lang="nl-NL" dirty="0" smtClean="0"/>
              <a:t>, fruit pulps, instant </a:t>
            </a:r>
            <a:r>
              <a:rPr lang="nl-NL" dirty="0" err="1" smtClean="0"/>
              <a:t>quinoa</a:t>
            </a:r>
            <a:r>
              <a:rPr lang="nl-NL" dirty="0" smtClean="0"/>
              <a:t>, tea, </a:t>
            </a:r>
            <a:r>
              <a:rPr lang="nl-NL" dirty="0" err="1" smtClean="0"/>
              <a:t>herbs</a:t>
            </a:r>
            <a:r>
              <a:rPr lang="nl-NL" dirty="0" smtClean="0"/>
              <a:t>, </a:t>
            </a:r>
            <a:r>
              <a:rPr lang="nl-NL" dirty="0" err="1" smtClean="0"/>
              <a:t>stevia</a:t>
            </a:r>
            <a:r>
              <a:rPr lang="nl-NL" dirty="0" smtClean="0"/>
              <a:t>, </a:t>
            </a:r>
            <a:r>
              <a:rPr lang="nl-NL" dirty="0" err="1" smtClean="0"/>
              <a:t>cardamom</a:t>
            </a:r>
            <a:endParaRPr lang="nl-NL" dirty="0" smtClean="0"/>
          </a:p>
          <a:p>
            <a:r>
              <a:rPr lang="nl-NL" dirty="0" err="1" smtClean="0"/>
              <a:t>Cosmetic</a:t>
            </a:r>
            <a:r>
              <a:rPr lang="nl-NL" dirty="0" smtClean="0"/>
              <a:t> </a:t>
            </a:r>
            <a:r>
              <a:rPr lang="nl-NL" dirty="0" err="1" smtClean="0"/>
              <a:t>ingredients</a:t>
            </a:r>
            <a:r>
              <a:rPr lang="nl-NL" dirty="0" smtClean="0"/>
              <a:t>: </a:t>
            </a:r>
            <a:r>
              <a:rPr lang="nl-NL" dirty="0" err="1" smtClean="0"/>
              <a:t>essential</a:t>
            </a:r>
            <a:r>
              <a:rPr lang="nl-NL" dirty="0" smtClean="0"/>
              <a:t> </a:t>
            </a:r>
            <a:r>
              <a:rPr lang="nl-NL" dirty="0" err="1" smtClean="0"/>
              <a:t>oils</a:t>
            </a:r>
            <a:r>
              <a:rPr lang="nl-NL" dirty="0" smtClean="0"/>
              <a:t> (eg </a:t>
            </a:r>
            <a:r>
              <a:rPr lang="nl-NL" dirty="0" err="1" smtClean="0"/>
              <a:t>aloe</a:t>
            </a:r>
            <a:r>
              <a:rPr lang="nl-NL" dirty="0" smtClean="0"/>
              <a:t> </a:t>
            </a:r>
            <a:r>
              <a:rPr lang="nl-NL" dirty="0" err="1" smtClean="0"/>
              <a:t>vera</a:t>
            </a:r>
            <a:r>
              <a:rPr lang="nl-NL" dirty="0" smtClean="0"/>
              <a:t>), </a:t>
            </a:r>
            <a:r>
              <a:rPr lang="nl-NL" dirty="0" err="1" smtClean="0"/>
              <a:t>vegetable</a:t>
            </a:r>
            <a:r>
              <a:rPr lang="nl-NL" dirty="0" smtClean="0"/>
              <a:t> </a:t>
            </a:r>
            <a:r>
              <a:rPr lang="nl-NL" dirty="0" err="1" smtClean="0"/>
              <a:t>oils</a:t>
            </a:r>
            <a:r>
              <a:rPr lang="nl-NL" dirty="0"/>
              <a:t> </a:t>
            </a:r>
            <a:r>
              <a:rPr lang="nl-NL" dirty="0" err="1" smtClean="0"/>
              <a:t>and</a:t>
            </a:r>
            <a:r>
              <a:rPr lang="nl-NL" dirty="0" smtClean="0"/>
              <a:t> plant extracts</a:t>
            </a:r>
          </a:p>
          <a:p>
            <a:r>
              <a:rPr lang="nl-NL" dirty="0" err="1" smtClean="0"/>
              <a:t>Targeting</a:t>
            </a:r>
            <a:r>
              <a:rPr lang="nl-NL" dirty="0" smtClean="0"/>
              <a:t> Western European </a:t>
            </a:r>
            <a:r>
              <a:rPr lang="nl-NL" dirty="0" err="1" smtClean="0"/>
              <a:t>countries</a:t>
            </a:r>
            <a:endParaRPr lang="nl-NL" dirty="0" smtClean="0"/>
          </a:p>
          <a:p>
            <a:r>
              <a:rPr lang="nl-NL" dirty="0" smtClean="0"/>
              <a:t>Fairs: Sial (France), </a:t>
            </a:r>
            <a:r>
              <a:rPr lang="nl-NL" dirty="0" err="1" smtClean="0"/>
              <a:t>Anuga</a:t>
            </a:r>
            <a:r>
              <a:rPr lang="nl-NL" dirty="0" smtClean="0"/>
              <a:t> (Germany), </a:t>
            </a:r>
            <a:r>
              <a:rPr lang="nl-NL" dirty="0" err="1" smtClean="0"/>
              <a:t>Biofach</a:t>
            </a:r>
            <a:r>
              <a:rPr lang="nl-NL" dirty="0" smtClean="0"/>
              <a:t> (Germany), </a:t>
            </a:r>
            <a:r>
              <a:rPr lang="nl-NL" dirty="0" err="1" smtClean="0"/>
              <a:t>Incosmetics</a:t>
            </a:r>
            <a:r>
              <a:rPr lang="nl-NL" dirty="0" smtClean="0"/>
              <a:t> </a:t>
            </a:r>
          </a:p>
          <a:p>
            <a:r>
              <a:rPr lang="nl-NL" dirty="0" err="1" smtClean="0"/>
              <a:t>Challenges</a:t>
            </a:r>
            <a:r>
              <a:rPr lang="nl-NL" dirty="0" smtClean="0"/>
              <a:t>:  (</a:t>
            </a:r>
            <a:r>
              <a:rPr lang="nl-NL" dirty="0" err="1" smtClean="0"/>
              <a:t>lack</a:t>
            </a:r>
            <a:r>
              <a:rPr lang="nl-NL" dirty="0" smtClean="0"/>
              <a:t> of) professional marketing, </a:t>
            </a:r>
            <a:r>
              <a:rPr lang="nl-NL" dirty="0" err="1" smtClean="0"/>
              <a:t>strategic</a:t>
            </a:r>
            <a:r>
              <a:rPr lang="nl-NL" dirty="0" smtClean="0"/>
              <a:t> planning, </a:t>
            </a:r>
            <a:r>
              <a:rPr lang="nl-NL" dirty="0" err="1" smtClean="0"/>
              <a:t>knowledge</a:t>
            </a:r>
            <a:r>
              <a:rPr lang="nl-NL" dirty="0" smtClean="0"/>
              <a:t> </a:t>
            </a:r>
            <a:r>
              <a:rPr lang="nl-NL" dirty="0" err="1" smtClean="0"/>
              <a:t>about</a:t>
            </a:r>
            <a:r>
              <a:rPr lang="nl-NL" dirty="0" smtClean="0"/>
              <a:t> European market</a:t>
            </a:r>
          </a:p>
          <a:p>
            <a:r>
              <a:rPr lang="nl-NL" dirty="0" err="1" smtClean="0"/>
              <a:t>Strengths</a:t>
            </a:r>
            <a:r>
              <a:rPr lang="nl-NL" dirty="0" smtClean="0"/>
              <a:t>: </a:t>
            </a:r>
            <a:r>
              <a:rPr lang="nl-NL" dirty="0" err="1" smtClean="0"/>
              <a:t>unique</a:t>
            </a:r>
            <a:r>
              <a:rPr lang="nl-NL" dirty="0" smtClean="0"/>
              <a:t> </a:t>
            </a:r>
            <a:r>
              <a:rPr lang="nl-NL" dirty="0" err="1" smtClean="0"/>
              <a:t>Colombian</a:t>
            </a:r>
            <a:r>
              <a:rPr lang="nl-NL" dirty="0" smtClean="0"/>
              <a:t> </a:t>
            </a:r>
            <a:r>
              <a:rPr lang="nl-NL" dirty="0" smtClean="0"/>
              <a:t>products, </a:t>
            </a:r>
            <a:r>
              <a:rPr lang="nl-NL" dirty="0" err="1" smtClean="0"/>
              <a:t>growing</a:t>
            </a:r>
            <a:r>
              <a:rPr lang="nl-NL" dirty="0" smtClean="0"/>
              <a:t> European </a:t>
            </a:r>
            <a:r>
              <a:rPr lang="nl-NL" dirty="0" err="1" smtClean="0"/>
              <a:t>demand</a:t>
            </a:r>
            <a:r>
              <a:rPr lang="nl-NL" dirty="0" smtClean="0"/>
              <a:t> </a:t>
            </a:r>
            <a:r>
              <a:rPr lang="nl-NL" dirty="0" err="1" smtClean="0"/>
              <a:t>for</a:t>
            </a:r>
            <a:r>
              <a:rPr lang="nl-NL" dirty="0" smtClean="0"/>
              <a:t> </a:t>
            </a:r>
            <a:r>
              <a:rPr lang="nl-NL" dirty="0" err="1" smtClean="0"/>
              <a:t>natural</a:t>
            </a:r>
            <a:r>
              <a:rPr lang="nl-NL" dirty="0" smtClean="0"/>
              <a:t> </a:t>
            </a:r>
            <a:r>
              <a:rPr lang="nl-NL" dirty="0" err="1" smtClean="0"/>
              <a:t>and</a:t>
            </a:r>
            <a:r>
              <a:rPr lang="nl-NL" dirty="0" smtClean="0"/>
              <a:t> </a:t>
            </a:r>
            <a:r>
              <a:rPr lang="nl-NL" dirty="0" err="1" smtClean="0"/>
              <a:t>healthy</a:t>
            </a:r>
            <a:r>
              <a:rPr lang="nl-NL" dirty="0" smtClean="0"/>
              <a:t> products</a:t>
            </a:r>
            <a:endParaRPr lang="nl-NL" dirty="0" smtClean="0"/>
          </a:p>
          <a:p>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19</a:t>
            </a:fld>
            <a:endParaRPr lang="nl-NL" dirty="0"/>
          </a:p>
        </p:txBody>
      </p:sp>
    </p:spTree>
    <p:extLst>
      <p:ext uri="{BB962C8B-B14F-4D97-AF65-F5344CB8AC3E}">
        <p14:creationId xmlns:p14="http://schemas.microsoft.com/office/powerpoint/2010/main" val="247921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chemeClr val="tx1"/>
                </a:solidFill>
              </a:rPr>
              <a:t>Facts</a:t>
            </a:r>
            <a:r>
              <a:rPr lang="nl-NL" dirty="0" smtClean="0">
                <a:solidFill>
                  <a:schemeClr val="tx1"/>
                </a:solidFill>
              </a:rPr>
              <a:t> </a:t>
            </a:r>
            <a:r>
              <a:rPr lang="nl-NL" dirty="0" err="1" smtClean="0">
                <a:solidFill>
                  <a:schemeClr val="tx1"/>
                </a:solidFill>
              </a:rPr>
              <a:t>and</a:t>
            </a:r>
            <a:r>
              <a:rPr lang="nl-NL" dirty="0" smtClean="0">
                <a:solidFill>
                  <a:schemeClr val="tx1"/>
                </a:solidFill>
              </a:rPr>
              <a:t> </a:t>
            </a:r>
            <a:r>
              <a:rPr lang="nl-NL" dirty="0" err="1" smtClean="0">
                <a:solidFill>
                  <a:schemeClr val="tx1"/>
                </a:solidFill>
              </a:rPr>
              <a:t>Figures</a:t>
            </a:r>
            <a:endParaRPr lang="nl-NL" dirty="0">
              <a:solidFill>
                <a:schemeClr val="tx1"/>
              </a:solidFill>
            </a:endParaRPr>
          </a:p>
        </p:txBody>
      </p:sp>
      <p:sp>
        <p:nvSpPr>
          <p:cNvPr id="3" name="Tijdelijke aanduiding voor inhoud 2"/>
          <p:cNvSpPr>
            <a:spLocks noGrp="1"/>
          </p:cNvSpPr>
          <p:nvPr>
            <p:ph idx="1"/>
          </p:nvPr>
        </p:nvSpPr>
        <p:spPr>
          <a:xfrm>
            <a:off x="158824" y="1711349"/>
            <a:ext cx="5495307" cy="3949899"/>
          </a:xfrm>
        </p:spPr>
        <p:txBody>
          <a:bodyPr>
            <a:normAutofit/>
          </a:bodyPr>
          <a:lstStyle/>
          <a:p>
            <a:r>
              <a:rPr lang="en-GB" sz="1600" dirty="0"/>
              <a:t>1971: CBI </a:t>
            </a:r>
            <a:r>
              <a:rPr lang="en-GB" sz="1600" dirty="0" smtClean="0"/>
              <a:t>was established </a:t>
            </a:r>
            <a:r>
              <a:rPr lang="en-GB" sz="1600" dirty="0"/>
              <a:t>by </a:t>
            </a:r>
            <a:r>
              <a:rPr lang="en-GB" sz="1600" dirty="0" smtClean="0"/>
              <a:t>the </a:t>
            </a:r>
            <a:r>
              <a:rPr lang="en-GB" sz="1600" dirty="0"/>
              <a:t>Ministry of Foreign </a:t>
            </a:r>
            <a:r>
              <a:rPr lang="en-GB" sz="1600" dirty="0" smtClean="0"/>
              <a:t>Affairs of the Netherlands</a:t>
            </a:r>
            <a:endParaRPr lang="en-GB" sz="1600" dirty="0"/>
          </a:p>
          <a:p>
            <a:r>
              <a:rPr lang="en-GB" sz="1600" dirty="0"/>
              <a:t>1998: Agency</a:t>
            </a:r>
          </a:p>
          <a:p>
            <a:r>
              <a:rPr lang="en-GB" sz="1600" dirty="0"/>
              <a:t>60 employees</a:t>
            </a:r>
          </a:p>
          <a:p>
            <a:r>
              <a:rPr lang="en-GB" sz="1600" dirty="0"/>
              <a:t>Worldwide network of 250 experts</a:t>
            </a:r>
          </a:p>
          <a:p>
            <a:r>
              <a:rPr lang="en-GB" sz="1600" dirty="0" smtClean="0"/>
              <a:t>Annual budget of 25 </a:t>
            </a:r>
            <a:r>
              <a:rPr lang="en-GB" sz="1600" dirty="0" err="1" smtClean="0"/>
              <a:t>mln</a:t>
            </a:r>
            <a:r>
              <a:rPr lang="en-GB" sz="1600" dirty="0" smtClean="0"/>
              <a:t> EUR</a:t>
            </a:r>
          </a:p>
          <a:p>
            <a:r>
              <a:rPr lang="en-GB" sz="1600" dirty="0" smtClean="0"/>
              <a:t>Active worldwide in some 40 countries</a:t>
            </a:r>
          </a:p>
          <a:p>
            <a:r>
              <a:rPr lang="en-GB" sz="1600" dirty="0" smtClean="0"/>
              <a:t>Mission: </a:t>
            </a:r>
            <a:r>
              <a:rPr lang="en-US" sz="1600" dirty="0" smtClean="0"/>
              <a:t>To contribute </a:t>
            </a:r>
            <a:r>
              <a:rPr lang="en-US" sz="1600" dirty="0"/>
              <a:t>to </a:t>
            </a:r>
            <a:r>
              <a:rPr lang="en-US" sz="1600" b="1" dirty="0" smtClean="0">
                <a:solidFill>
                  <a:srgbClr val="4C7D2B"/>
                </a:solidFill>
              </a:rPr>
              <a:t>sustainable economic </a:t>
            </a:r>
            <a:r>
              <a:rPr lang="en-US" sz="1600" b="1" dirty="0">
                <a:solidFill>
                  <a:srgbClr val="4C7D2B"/>
                </a:solidFill>
              </a:rPr>
              <a:t>development</a:t>
            </a:r>
            <a:r>
              <a:rPr lang="en-US" sz="1600" dirty="0">
                <a:solidFill>
                  <a:srgbClr val="4C7D2B"/>
                </a:solidFill>
              </a:rPr>
              <a:t> </a:t>
            </a:r>
            <a:r>
              <a:rPr lang="en-US" sz="1600" dirty="0"/>
              <a:t>in developing countries through the expansion of exports from these countries </a:t>
            </a:r>
            <a:endParaRPr lang="nl-NL" sz="1600" dirty="0"/>
          </a:p>
          <a:p>
            <a:endParaRPr lang="en-GB" sz="1600"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2</a:t>
            </a:fld>
            <a:endParaRPr lang="nl-NL" dirty="0"/>
          </a:p>
        </p:txBody>
      </p:sp>
      <p:grpSp>
        <p:nvGrpSpPr>
          <p:cNvPr id="7" name="Groep 6"/>
          <p:cNvGrpSpPr/>
          <p:nvPr/>
        </p:nvGrpSpPr>
        <p:grpSpPr>
          <a:xfrm>
            <a:off x="4499992" y="2106563"/>
            <a:ext cx="4477809" cy="4130749"/>
            <a:chOff x="-4261514" y="3207276"/>
            <a:chExt cx="4477809" cy="4130749"/>
          </a:xfrm>
        </p:grpSpPr>
        <p:sp>
          <p:nvSpPr>
            <p:cNvPr id="13" name="Freeform 4"/>
            <p:cNvSpPr>
              <a:spLocks noEditPoints="1"/>
            </p:cNvSpPr>
            <p:nvPr/>
          </p:nvSpPr>
          <p:spPr bwMode="auto">
            <a:xfrm>
              <a:off x="-3107375" y="3777733"/>
              <a:ext cx="3323670" cy="3560292"/>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gradFill>
              <a:gsLst>
                <a:gs pos="1000">
                  <a:srgbClr val="6AAE3C"/>
                </a:gs>
                <a:gs pos="100000">
                  <a:srgbClr val="8AC860"/>
                </a:gs>
              </a:gsLst>
              <a:lin ang="5400000" scaled="1"/>
            </a:gradFill>
            <a:ln w="12700" cap="flat" cmpd="sng">
              <a:solidFill>
                <a:schemeClr val="bg1"/>
              </a:solidFill>
              <a:prstDash val="solid"/>
              <a:round/>
              <a:headEnd type="none" w="med" len="med"/>
              <a:tailEnd type="none" w="med" len="med"/>
            </a:ln>
            <a:effectLst>
              <a:outerShdw blurRad="38100" dist="25400" dir="2700000" algn="tl" rotWithShape="0">
                <a:prstClr val="black">
                  <a:alpha val="30000"/>
                </a:prstClr>
              </a:outerShdw>
            </a:effectLst>
          </p:spPr>
          <p:txBody>
            <a:bodyPr/>
            <a:lstStyle/>
            <a:p>
              <a:endParaRPr lang="en-US"/>
            </a:p>
          </p:txBody>
        </p:sp>
        <p:sp>
          <p:nvSpPr>
            <p:cNvPr id="14" name="Trapezium 8"/>
            <p:cNvSpPr/>
            <p:nvPr/>
          </p:nvSpPr>
          <p:spPr>
            <a:xfrm rot="7363233">
              <a:off x="-3706153" y="4300271"/>
              <a:ext cx="821755" cy="1932478"/>
            </a:xfrm>
            <a:custGeom>
              <a:avLst/>
              <a:gdLst>
                <a:gd name="connsiteX0" fmla="*/ 0 w 900100"/>
                <a:gd name="connsiteY0" fmla="*/ 1476164 h 1476164"/>
                <a:gd name="connsiteX1" fmla="*/ 225025 w 900100"/>
                <a:gd name="connsiteY1" fmla="*/ 0 h 1476164"/>
                <a:gd name="connsiteX2" fmla="*/ 675075 w 900100"/>
                <a:gd name="connsiteY2" fmla="*/ 0 h 1476164"/>
                <a:gd name="connsiteX3" fmla="*/ 900100 w 900100"/>
                <a:gd name="connsiteY3" fmla="*/ 1476164 h 1476164"/>
                <a:gd name="connsiteX4" fmla="*/ 0 w 900100"/>
                <a:gd name="connsiteY4" fmla="*/ 1476164 h 1476164"/>
                <a:gd name="connsiteX0" fmla="*/ 0 w 1338250"/>
                <a:gd name="connsiteY0" fmla="*/ 1476164 h 1476164"/>
                <a:gd name="connsiteX1" fmla="*/ 663175 w 1338250"/>
                <a:gd name="connsiteY1" fmla="*/ 0 h 1476164"/>
                <a:gd name="connsiteX2" fmla="*/ 1113225 w 1338250"/>
                <a:gd name="connsiteY2" fmla="*/ 0 h 1476164"/>
                <a:gd name="connsiteX3" fmla="*/ 1338250 w 1338250"/>
                <a:gd name="connsiteY3" fmla="*/ 1476164 h 1476164"/>
                <a:gd name="connsiteX4" fmla="*/ 0 w 1338250"/>
                <a:gd name="connsiteY4" fmla="*/ 1476164 h 1476164"/>
                <a:gd name="connsiteX0" fmla="*/ 0 w 1338250"/>
                <a:gd name="connsiteY0" fmla="*/ 1550529 h 1550529"/>
                <a:gd name="connsiteX1" fmla="*/ 796541 w 1338250"/>
                <a:gd name="connsiteY1" fmla="*/ 0 h 1550529"/>
                <a:gd name="connsiteX2" fmla="*/ 1113225 w 1338250"/>
                <a:gd name="connsiteY2" fmla="*/ 74365 h 1550529"/>
                <a:gd name="connsiteX3" fmla="*/ 1338250 w 1338250"/>
                <a:gd name="connsiteY3" fmla="*/ 1550529 h 1550529"/>
                <a:gd name="connsiteX4" fmla="*/ 0 w 1338250"/>
                <a:gd name="connsiteY4" fmla="*/ 1550529 h 1550529"/>
                <a:gd name="connsiteX0" fmla="*/ 0 w 1338250"/>
                <a:gd name="connsiteY0" fmla="*/ 1550529 h 1550529"/>
                <a:gd name="connsiteX1" fmla="*/ 796541 w 1338250"/>
                <a:gd name="connsiteY1" fmla="*/ 0 h 1550529"/>
                <a:gd name="connsiteX2" fmla="*/ 974170 w 1338250"/>
                <a:gd name="connsiteY2" fmla="*/ 16527 h 1550529"/>
                <a:gd name="connsiteX3" fmla="*/ 1338250 w 1338250"/>
                <a:gd name="connsiteY3" fmla="*/ 1550529 h 1550529"/>
                <a:gd name="connsiteX4" fmla="*/ 0 w 1338250"/>
                <a:gd name="connsiteY4" fmla="*/ 1550529 h 1550529"/>
                <a:gd name="connsiteX0" fmla="*/ 0 w 1691805"/>
                <a:gd name="connsiteY0" fmla="*/ 1550529 h 2047951"/>
                <a:gd name="connsiteX1" fmla="*/ 796541 w 1691805"/>
                <a:gd name="connsiteY1" fmla="*/ 0 h 2047951"/>
                <a:gd name="connsiteX2" fmla="*/ 974170 w 1691805"/>
                <a:gd name="connsiteY2" fmla="*/ 16527 h 2047951"/>
                <a:gd name="connsiteX3" fmla="*/ 1691805 w 1691805"/>
                <a:gd name="connsiteY3" fmla="*/ 2047951 h 2047951"/>
                <a:gd name="connsiteX4" fmla="*/ 0 w 1691805"/>
                <a:gd name="connsiteY4" fmla="*/ 1550529 h 2047951"/>
                <a:gd name="connsiteX0" fmla="*/ 0 w 2467916"/>
                <a:gd name="connsiteY0" fmla="*/ 1822746 h 2047951"/>
                <a:gd name="connsiteX1" fmla="*/ 1572652 w 2467916"/>
                <a:gd name="connsiteY1" fmla="*/ 0 h 2047951"/>
                <a:gd name="connsiteX2" fmla="*/ 1750281 w 2467916"/>
                <a:gd name="connsiteY2" fmla="*/ 16527 h 2047951"/>
                <a:gd name="connsiteX3" fmla="*/ 2467916 w 2467916"/>
                <a:gd name="connsiteY3" fmla="*/ 2047951 h 2047951"/>
                <a:gd name="connsiteX4" fmla="*/ 0 w 2467916"/>
                <a:gd name="connsiteY4" fmla="*/ 1822746 h 2047951"/>
                <a:gd name="connsiteX0" fmla="*/ 46084 w 895264"/>
                <a:gd name="connsiteY0" fmla="*/ 782716 h 2047951"/>
                <a:gd name="connsiteX1" fmla="*/ 0 w 895264"/>
                <a:gd name="connsiteY1" fmla="*/ 0 h 2047951"/>
                <a:gd name="connsiteX2" fmla="*/ 177629 w 895264"/>
                <a:gd name="connsiteY2" fmla="*/ 16527 h 2047951"/>
                <a:gd name="connsiteX3" fmla="*/ 895264 w 895264"/>
                <a:gd name="connsiteY3" fmla="*/ 2047951 h 2047951"/>
                <a:gd name="connsiteX4" fmla="*/ 46084 w 895264"/>
                <a:gd name="connsiteY4" fmla="*/ 782716 h 2047951"/>
                <a:gd name="connsiteX0" fmla="*/ 0 w 995330"/>
                <a:gd name="connsiteY0" fmla="*/ 1612516 h 2047951"/>
                <a:gd name="connsiteX1" fmla="*/ 100066 w 995330"/>
                <a:gd name="connsiteY1" fmla="*/ 0 h 2047951"/>
                <a:gd name="connsiteX2" fmla="*/ 277695 w 995330"/>
                <a:gd name="connsiteY2" fmla="*/ 16527 h 2047951"/>
                <a:gd name="connsiteX3" fmla="*/ 995330 w 995330"/>
                <a:gd name="connsiteY3" fmla="*/ 2047951 h 2047951"/>
                <a:gd name="connsiteX4" fmla="*/ 0 w 995330"/>
                <a:gd name="connsiteY4" fmla="*/ 1612516 h 2047951"/>
                <a:gd name="connsiteX0" fmla="*/ 0 w 830870"/>
                <a:gd name="connsiteY0" fmla="*/ 1612516 h 2866873"/>
                <a:gd name="connsiteX1" fmla="*/ 100066 w 830870"/>
                <a:gd name="connsiteY1" fmla="*/ 0 h 2866873"/>
                <a:gd name="connsiteX2" fmla="*/ 277695 w 830870"/>
                <a:gd name="connsiteY2" fmla="*/ 16527 h 2866873"/>
                <a:gd name="connsiteX3" fmla="*/ 830870 w 830870"/>
                <a:gd name="connsiteY3" fmla="*/ 2866873 h 2866873"/>
                <a:gd name="connsiteX4" fmla="*/ 0 w 830870"/>
                <a:gd name="connsiteY4" fmla="*/ 1612516 h 2866873"/>
                <a:gd name="connsiteX0" fmla="*/ 0 w 1036113"/>
                <a:gd name="connsiteY0" fmla="*/ 782054 h 2866873"/>
                <a:gd name="connsiteX1" fmla="*/ 305309 w 1036113"/>
                <a:gd name="connsiteY1" fmla="*/ 0 h 2866873"/>
                <a:gd name="connsiteX2" fmla="*/ 482938 w 1036113"/>
                <a:gd name="connsiteY2" fmla="*/ 16527 h 2866873"/>
                <a:gd name="connsiteX3" fmla="*/ 1036113 w 1036113"/>
                <a:gd name="connsiteY3" fmla="*/ 2866873 h 2866873"/>
                <a:gd name="connsiteX4" fmla="*/ 0 w 1036113"/>
                <a:gd name="connsiteY4" fmla="*/ 782054 h 2866873"/>
                <a:gd name="connsiteX0" fmla="*/ 0 w 825139"/>
                <a:gd name="connsiteY0" fmla="*/ 782054 h 2062735"/>
                <a:gd name="connsiteX1" fmla="*/ 305309 w 825139"/>
                <a:gd name="connsiteY1" fmla="*/ 0 h 2062735"/>
                <a:gd name="connsiteX2" fmla="*/ 482938 w 825139"/>
                <a:gd name="connsiteY2" fmla="*/ 16527 h 2062735"/>
                <a:gd name="connsiteX3" fmla="*/ 825139 w 825139"/>
                <a:gd name="connsiteY3" fmla="*/ 2062735 h 2062735"/>
                <a:gd name="connsiteX4" fmla="*/ 0 w 825139"/>
                <a:gd name="connsiteY4" fmla="*/ 782054 h 2062735"/>
                <a:gd name="connsiteX0" fmla="*/ 0 w 820999"/>
                <a:gd name="connsiteY0" fmla="*/ 782054 h 2065451"/>
                <a:gd name="connsiteX1" fmla="*/ 305309 w 820999"/>
                <a:gd name="connsiteY1" fmla="*/ 0 h 2065451"/>
                <a:gd name="connsiteX2" fmla="*/ 482938 w 820999"/>
                <a:gd name="connsiteY2" fmla="*/ 16527 h 2065451"/>
                <a:gd name="connsiteX3" fmla="*/ 820999 w 820999"/>
                <a:gd name="connsiteY3" fmla="*/ 2065451 h 2065451"/>
                <a:gd name="connsiteX4" fmla="*/ 0 w 820999"/>
                <a:gd name="connsiteY4" fmla="*/ 782054 h 2065451"/>
                <a:gd name="connsiteX0" fmla="*/ 0 w 989515"/>
                <a:gd name="connsiteY0" fmla="*/ 782054 h 2307133"/>
                <a:gd name="connsiteX1" fmla="*/ 305309 w 989515"/>
                <a:gd name="connsiteY1" fmla="*/ 0 h 2307133"/>
                <a:gd name="connsiteX2" fmla="*/ 482938 w 989515"/>
                <a:gd name="connsiteY2" fmla="*/ 16527 h 2307133"/>
                <a:gd name="connsiteX3" fmla="*/ 989515 w 989515"/>
                <a:gd name="connsiteY3" fmla="*/ 2307133 h 2307133"/>
                <a:gd name="connsiteX4" fmla="*/ 0 w 989515"/>
                <a:gd name="connsiteY4" fmla="*/ 782054 h 2307133"/>
                <a:gd name="connsiteX0" fmla="*/ 0 w 754772"/>
                <a:gd name="connsiteY0" fmla="*/ 867145 h 2307133"/>
                <a:gd name="connsiteX1" fmla="*/ 70566 w 754772"/>
                <a:gd name="connsiteY1" fmla="*/ 0 h 2307133"/>
                <a:gd name="connsiteX2" fmla="*/ 248195 w 754772"/>
                <a:gd name="connsiteY2" fmla="*/ 16527 h 2307133"/>
                <a:gd name="connsiteX3" fmla="*/ 754772 w 754772"/>
                <a:gd name="connsiteY3" fmla="*/ 2307133 h 2307133"/>
                <a:gd name="connsiteX4" fmla="*/ 0 w 754772"/>
                <a:gd name="connsiteY4" fmla="*/ 867145 h 2307133"/>
                <a:gd name="connsiteX0" fmla="*/ 0 w 754772"/>
                <a:gd name="connsiteY0" fmla="*/ 867145 h 2307133"/>
                <a:gd name="connsiteX1" fmla="*/ 70566 w 754772"/>
                <a:gd name="connsiteY1" fmla="*/ 0 h 2307133"/>
                <a:gd name="connsiteX2" fmla="*/ 124683 w 754772"/>
                <a:gd name="connsiteY2" fmla="*/ 61574 h 2307133"/>
                <a:gd name="connsiteX3" fmla="*/ 754772 w 754772"/>
                <a:gd name="connsiteY3" fmla="*/ 2307133 h 2307133"/>
                <a:gd name="connsiteX4" fmla="*/ 0 w 754772"/>
                <a:gd name="connsiteY4" fmla="*/ 867145 h 2307133"/>
                <a:gd name="connsiteX0" fmla="*/ 9634 w 764406"/>
                <a:gd name="connsiteY0" fmla="*/ 805571 h 2245559"/>
                <a:gd name="connsiteX1" fmla="*/ 0 w 764406"/>
                <a:gd name="connsiteY1" fmla="*/ 6414 h 2245559"/>
                <a:gd name="connsiteX2" fmla="*/ 134317 w 764406"/>
                <a:gd name="connsiteY2" fmla="*/ 0 h 2245559"/>
                <a:gd name="connsiteX3" fmla="*/ 764406 w 764406"/>
                <a:gd name="connsiteY3" fmla="*/ 2245559 h 2245559"/>
                <a:gd name="connsiteX4" fmla="*/ 9634 w 764406"/>
                <a:gd name="connsiteY4" fmla="*/ 805571 h 2245559"/>
                <a:gd name="connsiteX0" fmla="*/ 0 w 754772"/>
                <a:gd name="connsiteY0" fmla="*/ 805571 h 2245559"/>
                <a:gd name="connsiteX1" fmla="*/ 8769 w 754772"/>
                <a:gd name="connsiteY1" fmla="*/ 44207 h 2245559"/>
                <a:gd name="connsiteX2" fmla="*/ 124683 w 754772"/>
                <a:gd name="connsiteY2" fmla="*/ 0 h 2245559"/>
                <a:gd name="connsiteX3" fmla="*/ 754772 w 754772"/>
                <a:gd name="connsiteY3" fmla="*/ 2245559 h 2245559"/>
                <a:gd name="connsiteX4" fmla="*/ 0 w 754772"/>
                <a:gd name="connsiteY4" fmla="*/ 805571 h 2245559"/>
                <a:gd name="connsiteX0" fmla="*/ 0 w 754772"/>
                <a:gd name="connsiteY0" fmla="*/ 803415 h 2243403"/>
                <a:gd name="connsiteX1" fmla="*/ 8769 w 754772"/>
                <a:gd name="connsiteY1" fmla="*/ 42051 h 2243403"/>
                <a:gd name="connsiteX2" fmla="*/ 109546 w 754772"/>
                <a:gd name="connsiteY2" fmla="*/ 0 h 2243403"/>
                <a:gd name="connsiteX3" fmla="*/ 754772 w 754772"/>
                <a:gd name="connsiteY3" fmla="*/ 2243403 h 2243403"/>
                <a:gd name="connsiteX4" fmla="*/ 0 w 754772"/>
                <a:gd name="connsiteY4" fmla="*/ 803415 h 224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72" h="2243403">
                  <a:moveTo>
                    <a:pt x="0" y="803415"/>
                  </a:moveTo>
                  <a:lnTo>
                    <a:pt x="8769" y="42051"/>
                  </a:lnTo>
                  <a:lnTo>
                    <a:pt x="109546" y="0"/>
                  </a:lnTo>
                  <a:lnTo>
                    <a:pt x="754772" y="2243403"/>
                  </a:lnTo>
                  <a:lnTo>
                    <a:pt x="0" y="803415"/>
                  </a:lnTo>
                  <a:close/>
                </a:path>
              </a:pathLst>
            </a:custGeom>
            <a:solidFill>
              <a:schemeClr val="bg1">
                <a:lumMod val="85000"/>
                <a:alpha val="30000"/>
              </a:schemeClr>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Ovaal 20"/>
            <p:cNvSpPr/>
            <p:nvPr/>
          </p:nvSpPr>
          <p:spPr>
            <a:xfrm>
              <a:off x="-2260265" y="5503128"/>
              <a:ext cx="197481" cy="192141"/>
            </a:xfrm>
            <a:prstGeom prst="ellipse">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976" y="3207276"/>
              <a:ext cx="1304639" cy="1826493"/>
            </a:xfrm>
            <a:prstGeom prst="rect">
              <a:avLst/>
            </a:prstGeom>
          </p:spPr>
        </p:pic>
      </p:grpSp>
      <p:sp>
        <p:nvSpPr>
          <p:cNvPr id="12" name="Rechthoek 11"/>
          <p:cNvSpPr/>
          <p:nvPr/>
        </p:nvSpPr>
        <p:spPr>
          <a:xfrm>
            <a:off x="6718609" y="4375758"/>
            <a:ext cx="1295930" cy="307777"/>
          </a:xfrm>
          <a:prstGeom prst="rect">
            <a:avLst/>
          </a:prstGeom>
          <a:effectLst/>
        </p:spPr>
        <p:txBody>
          <a:bodyPr wrap="square">
            <a:spAutoFit/>
          </a:bodyPr>
          <a:lstStyle/>
          <a:p>
            <a:pPr>
              <a:defRPr/>
            </a:pPr>
            <a:r>
              <a:rPr lang="nl-NL" sz="1400" dirty="0" smtClean="0">
                <a:latin typeface="Verdana" pitchFamily="34" charset="0"/>
                <a:ea typeface="Verdana" pitchFamily="34" charset="0"/>
                <a:cs typeface="Verdana" pitchFamily="34" charset="0"/>
              </a:rPr>
              <a:t>The Hague</a:t>
            </a:r>
            <a:endParaRPr lang="nl-NL"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17371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ITO </a:t>
            </a:r>
            <a:r>
              <a:rPr lang="nl-NL" dirty="0" smtClean="0"/>
              <a:t>Services Coaching </a:t>
            </a:r>
            <a:r>
              <a:rPr lang="nl-NL" dirty="0" err="1" smtClean="0"/>
              <a:t>Programme</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7 </a:t>
            </a:r>
            <a:r>
              <a:rPr lang="nl-NL" dirty="0" err="1" smtClean="0"/>
              <a:t>Colombian</a:t>
            </a:r>
            <a:r>
              <a:rPr lang="nl-NL" dirty="0" smtClean="0"/>
              <a:t> </a:t>
            </a:r>
            <a:r>
              <a:rPr lang="nl-NL" dirty="0" err="1" smtClean="0"/>
              <a:t>SMEs</a:t>
            </a:r>
            <a:endParaRPr lang="nl-NL" dirty="0" smtClean="0"/>
          </a:p>
          <a:p>
            <a:r>
              <a:rPr lang="en-US" dirty="0" smtClean="0"/>
              <a:t>Offering offshore </a:t>
            </a:r>
            <a:r>
              <a:rPr lang="en-US" dirty="0"/>
              <a:t>software development services, HRM systems, enterprise administrative/management software, Oracle to Java migration tool, business process management systems, mobile and social application </a:t>
            </a:r>
            <a:r>
              <a:rPr lang="en-US" dirty="0" smtClean="0"/>
              <a:t>development</a:t>
            </a:r>
          </a:p>
          <a:p>
            <a:r>
              <a:rPr lang="en-US" dirty="0" smtClean="0"/>
              <a:t>Technology segments: </a:t>
            </a:r>
            <a:r>
              <a:rPr lang="en-US" dirty="0"/>
              <a:t>Java, Oracle, Microsoft and Open Source development </a:t>
            </a:r>
            <a:r>
              <a:rPr lang="en-US" dirty="0" smtClean="0"/>
              <a:t>platforms</a:t>
            </a:r>
          </a:p>
          <a:p>
            <a:r>
              <a:rPr lang="en-US" dirty="0" smtClean="0"/>
              <a:t>Working on active and continuous promotion activities and formal quality certifications</a:t>
            </a:r>
            <a:endParaRPr lang="nl-NL" dirty="0"/>
          </a:p>
          <a:p>
            <a:r>
              <a:rPr lang="nl-NL" dirty="0" err="1" smtClean="0"/>
              <a:t>Targeting</a:t>
            </a:r>
            <a:r>
              <a:rPr lang="nl-NL" dirty="0" smtClean="0"/>
              <a:t> the </a:t>
            </a:r>
            <a:r>
              <a:rPr lang="nl-NL" dirty="0" err="1" smtClean="0"/>
              <a:t>Government</a:t>
            </a:r>
            <a:r>
              <a:rPr lang="nl-NL" dirty="0" smtClean="0"/>
              <a:t>/public sector, HRM </a:t>
            </a:r>
            <a:r>
              <a:rPr lang="nl-NL" dirty="0" err="1" smtClean="0"/>
              <a:t>and</a:t>
            </a:r>
            <a:r>
              <a:rPr lang="nl-NL" dirty="0" smtClean="0"/>
              <a:t> recruitment sector, </a:t>
            </a:r>
            <a:r>
              <a:rPr lang="nl-NL" dirty="0" err="1" smtClean="0"/>
              <a:t>travel</a:t>
            </a:r>
            <a:r>
              <a:rPr lang="nl-NL" dirty="0" smtClean="0"/>
              <a:t> &amp; </a:t>
            </a:r>
            <a:r>
              <a:rPr lang="nl-NL" dirty="0" err="1" smtClean="0"/>
              <a:t>tourism</a:t>
            </a:r>
            <a:r>
              <a:rPr lang="nl-NL" dirty="0" smtClean="0"/>
              <a:t> sector, </a:t>
            </a:r>
            <a:r>
              <a:rPr lang="nl-NL" dirty="0" err="1" smtClean="0"/>
              <a:t>and</a:t>
            </a:r>
            <a:r>
              <a:rPr lang="nl-NL" dirty="0" smtClean="0"/>
              <a:t> </a:t>
            </a:r>
            <a:r>
              <a:rPr lang="nl-NL" dirty="0" err="1" smtClean="0"/>
              <a:t>other</a:t>
            </a:r>
            <a:r>
              <a:rPr lang="nl-NL" dirty="0" smtClean="0"/>
              <a:t> sectors in Spain, UK, Germany, Netherlands</a:t>
            </a:r>
          </a:p>
          <a:p>
            <a:r>
              <a:rPr lang="nl-NL" dirty="0" err="1" smtClean="0"/>
              <a:t>Main</a:t>
            </a:r>
            <a:r>
              <a:rPr lang="nl-NL" dirty="0" smtClean="0"/>
              <a:t> </a:t>
            </a:r>
            <a:r>
              <a:rPr lang="nl-NL" dirty="0" err="1" smtClean="0"/>
              <a:t>trade</a:t>
            </a:r>
            <a:r>
              <a:rPr lang="nl-NL" dirty="0" smtClean="0"/>
              <a:t> fairs: CEBIT + </a:t>
            </a:r>
            <a:r>
              <a:rPr lang="nl-NL" dirty="0" err="1" smtClean="0"/>
              <a:t>specialized</a:t>
            </a:r>
            <a:r>
              <a:rPr lang="nl-NL" dirty="0" smtClean="0"/>
              <a:t> </a:t>
            </a:r>
            <a:r>
              <a:rPr lang="nl-NL" dirty="0" err="1" smtClean="0"/>
              <a:t>trade</a:t>
            </a:r>
            <a:r>
              <a:rPr lang="nl-NL" dirty="0" smtClean="0"/>
              <a:t> events</a:t>
            </a:r>
          </a:p>
          <a:p>
            <a:r>
              <a:rPr lang="nl-NL" dirty="0" err="1" smtClean="0"/>
              <a:t>Challenges</a:t>
            </a:r>
            <a:r>
              <a:rPr lang="nl-NL" dirty="0" smtClean="0"/>
              <a:t>: </a:t>
            </a:r>
            <a:r>
              <a:rPr lang="nl-NL" dirty="0" err="1" smtClean="0"/>
              <a:t>language</a:t>
            </a:r>
            <a:r>
              <a:rPr lang="nl-NL" dirty="0" smtClean="0"/>
              <a:t>, marketing approach (</a:t>
            </a:r>
            <a:r>
              <a:rPr lang="nl-NL" dirty="0" err="1" smtClean="0"/>
              <a:t>passive</a:t>
            </a:r>
            <a:r>
              <a:rPr lang="nl-NL" dirty="0" smtClean="0"/>
              <a:t>), low budget </a:t>
            </a:r>
            <a:r>
              <a:rPr lang="nl-NL" dirty="0" err="1" smtClean="0"/>
              <a:t>for</a:t>
            </a:r>
            <a:r>
              <a:rPr lang="nl-NL" dirty="0" smtClean="0"/>
              <a:t> export promotion </a:t>
            </a:r>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20</a:t>
            </a:fld>
            <a:endParaRPr lang="nl-NL" dirty="0"/>
          </a:p>
        </p:txBody>
      </p:sp>
    </p:spTree>
    <p:extLst>
      <p:ext uri="{BB962C8B-B14F-4D97-AF65-F5344CB8AC3E}">
        <p14:creationId xmlns:p14="http://schemas.microsoft.com/office/powerpoint/2010/main" val="3895654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Fresh</a:t>
            </a:r>
            <a:r>
              <a:rPr lang="nl-NL" dirty="0" smtClean="0"/>
              <a:t> Fruit &amp; </a:t>
            </a:r>
            <a:r>
              <a:rPr lang="nl-NL" dirty="0" err="1" smtClean="0"/>
              <a:t>Vegetables</a:t>
            </a:r>
            <a:r>
              <a:rPr lang="nl-NL" dirty="0" smtClean="0"/>
              <a:t> Coaching </a:t>
            </a:r>
            <a:r>
              <a:rPr lang="nl-NL" dirty="0" err="1" smtClean="0"/>
              <a:t>Programme</a:t>
            </a:r>
            <a:endParaRPr lang="nl-NL" dirty="0"/>
          </a:p>
        </p:txBody>
      </p:sp>
      <p:sp>
        <p:nvSpPr>
          <p:cNvPr id="3" name="Tijdelijke aanduiding voor inhoud 2"/>
          <p:cNvSpPr>
            <a:spLocks noGrp="1"/>
          </p:cNvSpPr>
          <p:nvPr>
            <p:ph idx="1"/>
          </p:nvPr>
        </p:nvSpPr>
        <p:spPr>
          <a:xfrm>
            <a:off x="251520" y="1711350"/>
            <a:ext cx="8712968" cy="1717650"/>
          </a:xfrm>
        </p:spPr>
        <p:txBody>
          <a:bodyPr>
            <a:normAutofit fontScale="85000" lnSpcReduction="10000"/>
          </a:bodyPr>
          <a:lstStyle/>
          <a:p>
            <a:r>
              <a:rPr lang="nl-NL" dirty="0" smtClean="0"/>
              <a:t>6 </a:t>
            </a:r>
            <a:r>
              <a:rPr lang="nl-NL" dirty="0" err="1" smtClean="0"/>
              <a:t>Colombian</a:t>
            </a:r>
            <a:r>
              <a:rPr lang="nl-NL" dirty="0" smtClean="0"/>
              <a:t> </a:t>
            </a:r>
            <a:r>
              <a:rPr lang="nl-NL" dirty="0" err="1" smtClean="0"/>
              <a:t>SMEs</a:t>
            </a:r>
            <a:r>
              <a:rPr lang="nl-NL" dirty="0"/>
              <a:t> </a:t>
            </a:r>
            <a:r>
              <a:rPr lang="nl-NL" dirty="0" smtClean="0"/>
              <a:t>or producer </a:t>
            </a:r>
            <a:r>
              <a:rPr lang="nl-NL" dirty="0" err="1" smtClean="0"/>
              <a:t>associations</a:t>
            </a:r>
            <a:endParaRPr lang="nl-NL" dirty="0" smtClean="0"/>
          </a:p>
          <a:p>
            <a:r>
              <a:rPr lang="nl-NL" dirty="0" err="1" smtClean="0"/>
              <a:t>Offering</a:t>
            </a:r>
            <a:r>
              <a:rPr lang="nl-NL" dirty="0" smtClean="0"/>
              <a:t> avocado, </a:t>
            </a:r>
            <a:r>
              <a:rPr lang="nl-NL" dirty="0" err="1" smtClean="0"/>
              <a:t>herbs</a:t>
            </a:r>
            <a:r>
              <a:rPr lang="nl-NL" dirty="0" smtClean="0"/>
              <a:t> (</a:t>
            </a:r>
            <a:r>
              <a:rPr lang="nl-NL" dirty="0" err="1" smtClean="0"/>
              <a:t>thyme</a:t>
            </a:r>
            <a:r>
              <a:rPr lang="nl-NL" dirty="0" smtClean="0"/>
              <a:t>, </a:t>
            </a:r>
            <a:r>
              <a:rPr lang="nl-NL" dirty="0" err="1" smtClean="0"/>
              <a:t>rosemary</a:t>
            </a:r>
            <a:r>
              <a:rPr lang="nl-NL" dirty="0" smtClean="0"/>
              <a:t>), </a:t>
            </a:r>
            <a:r>
              <a:rPr lang="nl-NL" dirty="0" err="1" smtClean="0"/>
              <a:t>exotic</a:t>
            </a:r>
            <a:r>
              <a:rPr lang="nl-NL" dirty="0" smtClean="0"/>
              <a:t> fruits </a:t>
            </a:r>
            <a:r>
              <a:rPr lang="nl-NL" dirty="0" err="1" smtClean="0"/>
              <a:t>like</a:t>
            </a:r>
            <a:r>
              <a:rPr lang="nl-NL" dirty="0" smtClean="0"/>
              <a:t> </a:t>
            </a:r>
            <a:r>
              <a:rPr lang="nl-NL" dirty="0" err="1" smtClean="0"/>
              <a:t>pitahaya</a:t>
            </a:r>
            <a:r>
              <a:rPr lang="nl-NL" dirty="0" smtClean="0"/>
              <a:t>, </a:t>
            </a:r>
            <a:r>
              <a:rPr lang="nl-NL" dirty="0" err="1" smtClean="0"/>
              <a:t>tamarillo</a:t>
            </a:r>
            <a:r>
              <a:rPr lang="nl-NL" dirty="0" smtClean="0"/>
              <a:t>, </a:t>
            </a:r>
            <a:r>
              <a:rPr lang="nl-NL" dirty="0" err="1" smtClean="0"/>
              <a:t>granadilla</a:t>
            </a:r>
            <a:r>
              <a:rPr lang="nl-NL" dirty="0" smtClean="0"/>
              <a:t>, </a:t>
            </a:r>
            <a:r>
              <a:rPr lang="nl-NL" dirty="0" err="1" smtClean="0"/>
              <a:t>physalis</a:t>
            </a:r>
            <a:r>
              <a:rPr lang="nl-NL" dirty="0" smtClean="0"/>
              <a:t> (</a:t>
            </a:r>
            <a:r>
              <a:rPr lang="nl-NL" dirty="0" err="1" smtClean="0"/>
              <a:t>uchuva</a:t>
            </a:r>
            <a:r>
              <a:rPr lang="nl-NL" dirty="0" smtClean="0"/>
              <a:t>) , </a:t>
            </a:r>
            <a:r>
              <a:rPr lang="nl-NL" dirty="0" err="1" smtClean="0"/>
              <a:t>passion</a:t>
            </a:r>
            <a:r>
              <a:rPr lang="nl-NL" dirty="0" smtClean="0"/>
              <a:t> fruit (</a:t>
            </a:r>
            <a:r>
              <a:rPr lang="nl-NL" dirty="0" err="1" smtClean="0"/>
              <a:t>maracuya</a:t>
            </a:r>
            <a:r>
              <a:rPr lang="nl-NL" dirty="0" smtClean="0"/>
              <a:t>), lime, baby </a:t>
            </a:r>
            <a:r>
              <a:rPr lang="nl-NL" dirty="0" err="1" smtClean="0"/>
              <a:t>bananas</a:t>
            </a:r>
            <a:endParaRPr lang="nl-NL" dirty="0" smtClean="0"/>
          </a:p>
          <a:p>
            <a:r>
              <a:rPr lang="nl-NL" dirty="0" err="1" smtClean="0"/>
              <a:t>Main</a:t>
            </a:r>
            <a:r>
              <a:rPr lang="nl-NL" dirty="0" smtClean="0"/>
              <a:t> </a:t>
            </a:r>
            <a:r>
              <a:rPr lang="nl-NL" dirty="0" err="1" smtClean="0"/>
              <a:t>trade</a:t>
            </a:r>
            <a:r>
              <a:rPr lang="nl-NL" dirty="0" smtClean="0"/>
              <a:t> fair: Fruit </a:t>
            </a:r>
            <a:r>
              <a:rPr lang="nl-NL" dirty="0" err="1" smtClean="0"/>
              <a:t>Logistica</a:t>
            </a:r>
            <a:r>
              <a:rPr lang="nl-NL" dirty="0" smtClean="0"/>
              <a:t> (Berlin)</a:t>
            </a:r>
          </a:p>
          <a:p>
            <a:endParaRPr lang="nl-NL" dirty="0" smtClean="0"/>
          </a:p>
          <a:p>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21</a:t>
            </a:fld>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29000"/>
            <a:ext cx="3366120" cy="252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inhoud 2"/>
          <p:cNvSpPr txBox="1">
            <a:spLocks/>
          </p:cNvSpPr>
          <p:nvPr/>
        </p:nvSpPr>
        <p:spPr>
          <a:xfrm>
            <a:off x="251520" y="3212977"/>
            <a:ext cx="4980856" cy="2740614"/>
          </a:xfrm>
          <a:prstGeom prst="rect">
            <a:avLst/>
          </a:prstGeom>
        </p:spPr>
        <p:txBody>
          <a:bodyPr vert="horz" lIns="91440" tIns="45720" rIns="91440" bIns="45720" rtlCol="0">
            <a:normAutofit/>
          </a:bodyPr>
          <a:lstStyle>
            <a:lvl1pPr marL="342900" indent="-342900" algn="l" defTabSz="914400" rtl="0" eaLnBrk="1" latinLnBrk="0" hangingPunct="1">
              <a:lnSpc>
                <a:spcPts val="2100"/>
              </a:lnSpc>
              <a:spcBef>
                <a:spcPts val="0"/>
              </a:spcBef>
              <a:spcAft>
                <a:spcPts val="1000"/>
              </a:spcAft>
              <a:buClrTx/>
              <a:buFont typeface="Wingdings" pitchFamily="2" charset="2"/>
              <a:buChar char="§"/>
              <a:defRPr sz="1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dirty="0" smtClean="0"/>
          </a:p>
          <a:p>
            <a:endParaRPr lang="nl-NL" dirty="0"/>
          </a:p>
        </p:txBody>
      </p:sp>
      <p:sp>
        <p:nvSpPr>
          <p:cNvPr id="9" name="Tijdelijke aanduiding voor inhoud 2"/>
          <p:cNvSpPr txBox="1">
            <a:spLocks/>
          </p:cNvSpPr>
          <p:nvPr/>
        </p:nvSpPr>
        <p:spPr>
          <a:xfrm>
            <a:off x="251520" y="3212978"/>
            <a:ext cx="5112568" cy="274061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2100"/>
              </a:lnSpc>
              <a:spcBef>
                <a:spcPts val="0"/>
              </a:spcBef>
              <a:spcAft>
                <a:spcPts val="1000"/>
              </a:spcAft>
              <a:buClrTx/>
              <a:buFont typeface="Wingdings" pitchFamily="2" charset="2"/>
              <a:buChar char="§"/>
              <a:defRPr sz="1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lnSpc>
                <a:spcPts val="2100"/>
              </a:lnSpc>
              <a:spcBef>
                <a:spcPts val="0"/>
              </a:spcBef>
              <a:spcAft>
                <a:spcPts val="1000"/>
              </a:spcAft>
              <a:buClr>
                <a:srgbClr val="CC003D"/>
              </a:buClr>
              <a:buSzPct val="90000"/>
              <a:buFont typeface="Wingdings" pitchFamily="2" charset="2"/>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err="1" smtClean="0"/>
              <a:t>Working</a:t>
            </a:r>
            <a:r>
              <a:rPr lang="nl-NL" dirty="0" smtClean="0"/>
              <a:t> </a:t>
            </a:r>
            <a:r>
              <a:rPr lang="nl-NL" dirty="0"/>
              <a:t>on </a:t>
            </a:r>
            <a:r>
              <a:rPr lang="nl-NL" dirty="0" err="1"/>
              <a:t>establishing</a:t>
            </a:r>
            <a:r>
              <a:rPr lang="nl-NL" dirty="0"/>
              <a:t> </a:t>
            </a:r>
            <a:r>
              <a:rPr lang="nl-NL" dirty="0" err="1"/>
              <a:t>sustainable</a:t>
            </a:r>
            <a:r>
              <a:rPr lang="nl-NL" dirty="0"/>
              <a:t> </a:t>
            </a:r>
            <a:r>
              <a:rPr lang="nl-NL" dirty="0" err="1"/>
              <a:t>loyal</a:t>
            </a:r>
            <a:r>
              <a:rPr lang="nl-NL" dirty="0"/>
              <a:t> relations </a:t>
            </a:r>
            <a:r>
              <a:rPr lang="nl-NL" dirty="0" err="1"/>
              <a:t>between</a:t>
            </a:r>
            <a:r>
              <a:rPr lang="nl-NL" dirty="0"/>
              <a:t> </a:t>
            </a:r>
            <a:r>
              <a:rPr lang="nl-NL" dirty="0" err="1"/>
              <a:t>exporters</a:t>
            </a:r>
            <a:r>
              <a:rPr lang="nl-NL" dirty="0"/>
              <a:t> </a:t>
            </a:r>
            <a:r>
              <a:rPr lang="nl-NL" dirty="0" err="1"/>
              <a:t>and</a:t>
            </a:r>
            <a:r>
              <a:rPr lang="nl-NL" dirty="0"/>
              <a:t> </a:t>
            </a:r>
            <a:r>
              <a:rPr lang="nl-NL" dirty="0" err="1"/>
              <a:t>importers</a:t>
            </a:r>
            <a:endParaRPr lang="nl-NL" dirty="0"/>
          </a:p>
          <a:p>
            <a:r>
              <a:rPr lang="nl-NL" dirty="0" err="1"/>
              <a:t>Challenges</a:t>
            </a:r>
            <a:r>
              <a:rPr lang="nl-NL" dirty="0"/>
              <a:t>: </a:t>
            </a:r>
            <a:r>
              <a:rPr lang="nl-NL" dirty="0" err="1"/>
              <a:t>GlobalGAP</a:t>
            </a:r>
            <a:r>
              <a:rPr lang="nl-NL" dirty="0"/>
              <a:t> </a:t>
            </a:r>
            <a:r>
              <a:rPr lang="nl-NL" dirty="0" err="1"/>
              <a:t>Certification</a:t>
            </a:r>
            <a:r>
              <a:rPr lang="nl-NL" dirty="0"/>
              <a:t>, </a:t>
            </a:r>
            <a:r>
              <a:rPr lang="nl-NL" dirty="0" err="1"/>
              <a:t>informality</a:t>
            </a:r>
            <a:r>
              <a:rPr lang="nl-NL" dirty="0"/>
              <a:t> in the sector, </a:t>
            </a:r>
            <a:r>
              <a:rPr lang="nl-NL" dirty="0" err="1"/>
              <a:t>many</a:t>
            </a:r>
            <a:r>
              <a:rPr lang="nl-NL" dirty="0"/>
              <a:t> </a:t>
            </a:r>
            <a:r>
              <a:rPr lang="nl-NL" dirty="0" err="1"/>
              <a:t>unforeseen</a:t>
            </a:r>
            <a:r>
              <a:rPr lang="nl-NL" dirty="0"/>
              <a:t> issues (</a:t>
            </a:r>
            <a:r>
              <a:rPr lang="nl-NL" dirty="0" err="1"/>
              <a:t>weather</a:t>
            </a:r>
            <a:r>
              <a:rPr lang="nl-NL" dirty="0"/>
              <a:t>, </a:t>
            </a:r>
            <a:r>
              <a:rPr lang="nl-NL" dirty="0" err="1"/>
              <a:t>climate</a:t>
            </a:r>
            <a:r>
              <a:rPr lang="nl-NL" dirty="0"/>
              <a:t>, low </a:t>
            </a:r>
            <a:r>
              <a:rPr lang="nl-NL" dirty="0" err="1"/>
              <a:t>harvest</a:t>
            </a:r>
            <a:r>
              <a:rPr lang="nl-NL" dirty="0"/>
              <a:t>, </a:t>
            </a:r>
            <a:r>
              <a:rPr lang="nl-NL" dirty="0" err="1"/>
              <a:t>damage</a:t>
            </a:r>
            <a:r>
              <a:rPr lang="nl-NL" dirty="0"/>
              <a:t> </a:t>
            </a:r>
            <a:r>
              <a:rPr lang="nl-NL" dirty="0" err="1"/>
              <a:t>during</a:t>
            </a:r>
            <a:r>
              <a:rPr lang="nl-NL" dirty="0"/>
              <a:t> transport),  </a:t>
            </a:r>
            <a:r>
              <a:rPr lang="nl-NL" dirty="0" err="1"/>
              <a:t>quality</a:t>
            </a:r>
            <a:r>
              <a:rPr lang="nl-NL" dirty="0"/>
              <a:t> issues, European high standards (</a:t>
            </a:r>
            <a:r>
              <a:rPr lang="nl-NL" dirty="0" err="1"/>
              <a:t>and</a:t>
            </a:r>
            <a:r>
              <a:rPr lang="nl-NL" dirty="0"/>
              <a:t> </a:t>
            </a:r>
            <a:r>
              <a:rPr lang="nl-NL" dirty="0" err="1"/>
              <a:t>not</a:t>
            </a:r>
            <a:r>
              <a:rPr lang="nl-NL" dirty="0"/>
              <a:t> </a:t>
            </a:r>
            <a:r>
              <a:rPr lang="nl-NL" dirty="0" err="1"/>
              <a:t>so</a:t>
            </a:r>
            <a:r>
              <a:rPr lang="nl-NL" dirty="0"/>
              <a:t> high </a:t>
            </a:r>
            <a:r>
              <a:rPr lang="nl-NL" dirty="0" err="1"/>
              <a:t>prices</a:t>
            </a:r>
            <a:r>
              <a:rPr lang="nl-NL" dirty="0"/>
              <a:t>!)</a:t>
            </a:r>
          </a:p>
          <a:p>
            <a:endParaRPr lang="nl-NL" dirty="0" smtClean="0"/>
          </a:p>
          <a:p>
            <a:endParaRPr lang="nl-NL" dirty="0"/>
          </a:p>
        </p:txBody>
      </p:sp>
    </p:spTree>
    <p:extLst>
      <p:ext uri="{BB962C8B-B14F-4D97-AF65-F5344CB8AC3E}">
        <p14:creationId xmlns:p14="http://schemas.microsoft.com/office/powerpoint/2010/main" val="2307547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Thank</a:t>
            </a:r>
            <a:r>
              <a:rPr lang="nl-NL" dirty="0" smtClean="0"/>
              <a:t> </a:t>
            </a:r>
            <a:r>
              <a:rPr lang="nl-NL" dirty="0" err="1" smtClean="0"/>
              <a:t>you</a:t>
            </a:r>
            <a:r>
              <a:rPr lang="nl-NL" dirty="0" smtClean="0"/>
              <a:t>!</a:t>
            </a:r>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22</a:t>
            </a:fld>
            <a:endParaRPr lang="nl-NL" dirty="0"/>
          </a:p>
        </p:txBody>
      </p:sp>
      <p:pic>
        <p:nvPicPr>
          <p:cNvPr id="3074" name="Picture 2" descr="G:\I - Bedrijfsprocessen en Organisatie\Afdelingen\IO\BSO Development programmes\BSOD PXP Colombia\Fotos\pxp madrid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2736304" cy="18170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I - Bedrijfsprocessen en Organisatie\Afdelingen\IO\BSO Development programmes\BSOD PXP Colombia\Fotos\pxp madri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339965"/>
            <a:ext cx="2808312" cy="168324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290058"/>
            <a:ext cx="2843808" cy="1903706"/>
          </a:xfrm>
          <a:prstGeom prst="rect">
            <a:avLst/>
          </a:prstGeom>
        </p:spPr>
      </p:pic>
      <p:pic>
        <p:nvPicPr>
          <p:cNvPr id="3076" name="Picture 4" descr="C:\Users\eplaisier\AppData\Local\Microsoft\Windows\Temporary Internet Files\Content.Outlook\X0N6DY12\P1000330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718" y="3861048"/>
            <a:ext cx="2753883" cy="206541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932040" y="5348326"/>
            <a:ext cx="3744416" cy="923330"/>
          </a:xfrm>
          <a:prstGeom prst="rect">
            <a:avLst/>
          </a:prstGeom>
          <a:noFill/>
        </p:spPr>
        <p:txBody>
          <a:bodyPr wrap="square" rtlCol="0">
            <a:spAutoFit/>
          </a:bodyPr>
          <a:lstStyle/>
          <a:p>
            <a:r>
              <a:rPr lang="nl-NL" dirty="0" smtClean="0">
                <a:hlinkClick r:id="rId6"/>
              </a:rPr>
              <a:t>eplaisier@cbi.eu</a:t>
            </a:r>
            <a:endParaRPr lang="nl-NL" dirty="0" smtClean="0"/>
          </a:p>
          <a:p>
            <a:r>
              <a:rPr lang="nl-NL" dirty="0" smtClean="0"/>
              <a:t>www.cbi.eu/colombia</a:t>
            </a:r>
          </a:p>
          <a:p>
            <a:endParaRPr lang="nl-NL" dirty="0"/>
          </a:p>
        </p:txBody>
      </p:sp>
    </p:spTree>
    <p:extLst>
      <p:ext uri="{BB962C8B-B14F-4D97-AF65-F5344CB8AC3E}">
        <p14:creationId xmlns:p14="http://schemas.microsoft.com/office/powerpoint/2010/main" val="3168547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Rectangle 3"/>
          <p:cNvSpPr>
            <a:spLocks noChangeArrowheads="1"/>
          </p:cNvSpPr>
          <p:nvPr/>
        </p:nvSpPr>
        <p:spPr bwMode="gray">
          <a:xfrm>
            <a:off x="1867593" y="4222800"/>
            <a:ext cx="1784465" cy="1656184"/>
          </a:xfrm>
          <a:prstGeom prst="rect">
            <a:avLst/>
          </a:prstGeom>
          <a:solidFill>
            <a:srgbClr val="FAFAFA"/>
          </a:solidFill>
          <a:ln w="6350">
            <a:solidFill>
              <a:srgbClr val="C0C0C0"/>
            </a:solidFill>
            <a:miter lim="800000"/>
            <a:headEnd/>
            <a:tailEnd/>
          </a:ln>
          <a:effectLst/>
        </p:spPr>
        <p:txBody>
          <a:bodyPr lIns="72000" tIns="108000" rIns="72000" bIns="72000"/>
          <a:lstStyle/>
          <a:p>
            <a:pPr lvl="0">
              <a:spcBef>
                <a:spcPct val="40000"/>
              </a:spcBef>
              <a:buClr>
                <a:srgbClr val="0083E6"/>
              </a:buClr>
            </a:pPr>
            <a:r>
              <a:rPr lang="en-GB" sz="1100" kern="0" smtClean="0">
                <a:solidFill>
                  <a:sysClr val="windowText" lastClr="000000"/>
                </a:solidFill>
                <a:latin typeface="Verdana" pitchFamily="34" charset="0"/>
                <a:ea typeface="Verdana" pitchFamily="34" charset="0"/>
                <a:cs typeface="Verdana" pitchFamily="34" charset="0"/>
              </a:rPr>
              <a:t>Powerful and large worldwide network</a:t>
            </a:r>
            <a:endParaRPr lang="en-GB" sz="1100" kern="0" noProof="1">
              <a:solidFill>
                <a:sysClr val="windowText" lastClr="000000"/>
              </a:solidFill>
              <a:latin typeface="Verdana" pitchFamily="34" charset="0"/>
              <a:ea typeface="Verdana" pitchFamily="34" charset="0"/>
              <a:cs typeface="Verdana" pitchFamily="34" charset="0"/>
            </a:endParaRPr>
          </a:p>
        </p:txBody>
      </p:sp>
      <p:sp>
        <p:nvSpPr>
          <p:cNvPr id="449" name="Rectangle 3"/>
          <p:cNvSpPr>
            <a:spLocks noChangeArrowheads="1"/>
          </p:cNvSpPr>
          <p:nvPr/>
        </p:nvSpPr>
        <p:spPr bwMode="gray">
          <a:xfrm>
            <a:off x="7239600" y="4222800"/>
            <a:ext cx="1777185" cy="1656184"/>
          </a:xfrm>
          <a:prstGeom prst="rect">
            <a:avLst/>
          </a:prstGeom>
          <a:solidFill>
            <a:srgbClr val="FAFAFA"/>
          </a:solidFill>
          <a:ln w="6350">
            <a:solidFill>
              <a:srgbClr val="C0C0C0"/>
            </a:solidFill>
            <a:miter lim="800000"/>
            <a:headEnd/>
            <a:tailEnd/>
          </a:ln>
          <a:effectLst/>
        </p:spPr>
        <p:txBody>
          <a:bodyPr lIns="72000" tIns="108000" rIns="72000" bIns="72000"/>
          <a:lstStyle/>
          <a:p>
            <a:pPr lvl="0">
              <a:spcBef>
                <a:spcPct val="40000"/>
              </a:spcBef>
              <a:buClr>
                <a:srgbClr val="7DB61C"/>
              </a:buClr>
            </a:pPr>
            <a:r>
              <a:rPr lang="en-GB" sz="1100" kern="0" dirty="0" smtClean="0">
                <a:solidFill>
                  <a:sysClr val="windowText" lastClr="000000"/>
                </a:solidFill>
                <a:latin typeface="Verdana" pitchFamily="34" charset="0"/>
                <a:ea typeface="Verdana" pitchFamily="34" charset="0"/>
                <a:cs typeface="Verdana" pitchFamily="34" charset="0"/>
              </a:rPr>
              <a:t>Embracing the principles of corporate social responsibility</a:t>
            </a:r>
            <a:endParaRPr lang="en-GB" sz="1100" kern="0" noProof="1">
              <a:solidFill>
                <a:sysClr val="windowText" lastClr="000000"/>
              </a:solidFill>
              <a:latin typeface="Verdana" pitchFamily="34" charset="0"/>
              <a:ea typeface="Verdana" pitchFamily="34" charset="0"/>
              <a:cs typeface="Verdana" pitchFamily="34" charset="0"/>
            </a:endParaRPr>
          </a:p>
        </p:txBody>
      </p:sp>
      <p:sp>
        <p:nvSpPr>
          <p:cNvPr id="450" name="Rectangle 3"/>
          <p:cNvSpPr>
            <a:spLocks noChangeArrowheads="1"/>
          </p:cNvSpPr>
          <p:nvPr/>
        </p:nvSpPr>
        <p:spPr bwMode="gray">
          <a:xfrm>
            <a:off x="83128" y="4222800"/>
            <a:ext cx="1784466" cy="1656184"/>
          </a:xfrm>
          <a:prstGeom prst="rect">
            <a:avLst/>
          </a:prstGeom>
          <a:solidFill>
            <a:srgbClr val="FAFAFA"/>
          </a:solidFill>
          <a:ln w="6350">
            <a:solidFill>
              <a:srgbClr val="C0C0C0"/>
            </a:solidFill>
            <a:miter lim="800000"/>
            <a:headEnd/>
            <a:tailEnd/>
          </a:ln>
          <a:effectLst/>
        </p:spPr>
        <p:txBody>
          <a:bodyPr lIns="72000" tIns="108000" rIns="72000" bIns="72000"/>
          <a:lstStyle/>
          <a:p>
            <a:pPr lvl="0">
              <a:spcBef>
                <a:spcPct val="40000"/>
              </a:spcBef>
              <a:buClr>
                <a:srgbClr val="CF0072"/>
              </a:buClr>
            </a:pPr>
            <a:r>
              <a:rPr lang="en-GB" sz="1100" kern="0" smtClean="0">
                <a:solidFill>
                  <a:sysClr val="windowText" lastClr="000000"/>
                </a:solidFill>
                <a:latin typeface="Verdana" pitchFamily="34" charset="0"/>
                <a:ea typeface="Verdana" pitchFamily="34" charset="0"/>
                <a:cs typeface="Verdana" pitchFamily="34" charset="0"/>
              </a:rPr>
              <a:t>Sustainable strengthening of the competitive capacity of SME-exporters and producers in developing countries with a primary focus on European markets</a:t>
            </a:r>
            <a:endParaRPr lang="en-GB" sz="1100" kern="0" noProof="1">
              <a:solidFill>
                <a:sysClr val="windowText" lastClr="000000"/>
              </a:solidFill>
              <a:latin typeface="Verdana" pitchFamily="34" charset="0"/>
              <a:ea typeface="Verdana" pitchFamily="34" charset="0"/>
              <a:cs typeface="Verdana" pitchFamily="34" charset="0"/>
            </a:endParaRPr>
          </a:p>
        </p:txBody>
      </p:sp>
      <p:sp>
        <p:nvSpPr>
          <p:cNvPr id="451" name="Rectangle 3"/>
          <p:cNvSpPr>
            <a:spLocks noChangeArrowheads="1"/>
          </p:cNvSpPr>
          <p:nvPr/>
        </p:nvSpPr>
        <p:spPr bwMode="gray">
          <a:xfrm>
            <a:off x="3652058" y="4222800"/>
            <a:ext cx="1792963" cy="1656184"/>
          </a:xfrm>
          <a:prstGeom prst="rect">
            <a:avLst/>
          </a:prstGeom>
          <a:solidFill>
            <a:srgbClr val="FAFAFA"/>
          </a:solidFill>
          <a:ln w="6350">
            <a:solidFill>
              <a:srgbClr val="C0C0C0"/>
            </a:solidFill>
            <a:miter lim="800000"/>
            <a:headEnd/>
            <a:tailEnd/>
          </a:ln>
          <a:effectLst/>
        </p:spPr>
        <p:txBody>
          <a:bodyPr lIns="72000" tIns="108000" rIns="72000" bIns="72000"/>
          <a:lstStyle/>
          <a:p>
            <a:pPr lvl="0">
              <a:spcBef>
                <a:spcPct val="40000"/>
              </a:spcBef>
              <a:buClr>
                <a:srgbClr val="FFCF1F"/>
              </a:buClr>
            </a:pPr>
            <a:r>
              <a:rPr lang="en-GB" sz="1100" smtClean="0">
                <a:latin typeface="Verdana" pitchFamily="34" charset="0"/>
                <a:ea typeface="Verdana" pitchFamily="34" charset="0"/>
                <a:cs typeface="Verdana" pitchFamily="34" charset="0"/>
              </a:rPr>
              <a:t>For SMEs, BSOs and governmental authorities</a:t>
            </a:r>
            <a:endParaRPr lang="en-GB" sz="1100" kern="0" noProof="1">
              <a:solidFill>
                <a:sysClr val="windowText" lastClr="000000"/>
              </a:solidFill>
              <a:latin typeface="Verdana" pitchFamily="34" charset="0"/>
              <a:ea typeface="Verdana" pitchFamily="34" charset="0"/>
              <a:cs typeface="Verdana" pitchFamily="34" charset="0"/>
            </a:endParaRPr>
          </a:p>
        </p:txBody>
      </p:sp>
      <p:sp>
        <p:nvSpPr>
          <p:cNvPr id="452" name="Rectangle 3"/>
          <p:cNvSpPr>
            <a:spLocks noChangeArrowheads="1"/>
          </p:cNvSpPr>
          <p:nvPr/>
        </p:nvSpPr>
        <p:spPr bwMode="gray">
          <a:xfrm>
            <a:off x="5448390" y="4222800"/>
            <a:ext cx="1787315" cy="1656184"/>
          </a:xfrm>
          <a:prstGeom prst="rect">
            <a:avLst/>
          </a:prstGeom>
          <a:solidFill>
            <a:srgbClr val="FAFAFA"/>
          </a:solidFill>
          <a:ln w="6350">
            <a:solidFill>
              <a:srgbClr val="C0C0C0"/>
            </a:solidFill>
            <a:miter lim="800000"/>
            <a:headEnd/>
            <a:tailEnd/>
          </a:ln>
          <a:effectLst/>
        </p:spPr>
        <p:txBody>
          <a:bodyPr lIns="72000" tIns="108000" rIns="72000" bIns="72000"/>
          <a:lstStyle/>
          <a:p>
            <a:pPr lvl="0">
              <a:spcBef>
                <a:spcPct val="40000"/>
              </a:spcBef>
              <a:buClr>
                <a:srgbClr val="64207E"/>
              </a:buClr>
            </a:pPr>
            <a:r>
              <a:rPr lang="en-GB" sz="1100" kern="0" noProof="1" smtClean="0">
                <a:solidFill>
                  <a:sysClr val="windowText" lastClr="000000"/>
                </a:solidFill>
                <a:latin typeface="Verdana" pitchFamily="34" charset="0"/>
                <a:ea typeface="Verdana" pitchFamily="34" charset="0"/>
                <a:cs typeface="Verdana" pitchFamily="34" charset="0"/>
              </a:rPr>
              <a:t>Advice, counselling and knowledge management</a:t>
            </a:r>
            <a:endParaRPr lang="en-GB" sz="1100" kern="0" noProof="1">
              <a:solidFill>
                <a:sysClr val="windowText" lastClr="000000"/>
              </a:solidFill>
              <a:latin typeface="Verdana" pitchFamily="34" charset="0"/>
              <a:ea typeface="Verdana" pitchFamily="34" charset="0"/>
              <a:cs typeface="Verdana" pitchFamily="34" charset="0"/>
            </a:endParaRPr>
          </a:p>
        </p:txBody>
      </p:sp>
      <p:grpSp>
        <p:nvGrpSpPr>
          <p:cNvPr id="430" name="Groep 429"/>
          <p:cNvGrpSpPr/>
          <p:nvPr/>
        </p:nvGrpSpPr>
        <p:grpSpPr>
          <a:xfrm>
            <a:off x="64545" y="3066298"/>
            <a:ext cx="8971951" cy="1184407"/>
            <a:chOff x="64545" y="3066298"/>
            <a:chExt cx="8971951" cy="1184407"/>
          </a:xfrm>
          <a:effectLst>
            <a:outerShdw blurRad="38100" dist="25400" dir="5400000" algn="t" rotWithShape="0">
              <a:prstClr val="black">
                <a:alpha val="30000"/>
              </a:prstClr>
            </a:outerShdw>
          </a:effectLst>
        </p:grpSpPr>
        <p:sp>
          <p:nvSpPr>
            <p:cNvPr id="431" name="Rectangle 122"/>
            <p:cNvSpPr>
              <a:spLocks noChangeArrowheads="1"/>
            </p:cNvSpPr>
            <p:nvPr/>
          </p:nvSpPr>
          <p:spPr bwMode="gray">
            <a:xfrm>
              <a:off x="7232400" y="3812314"/>
              <a:ext cx="1790685" cy="408772"/>
            </a:xfrm>
            <a:prstGeom prst="rect">
              <a:avLst/>
            </a:prstGeom>
            <a:solidFill>
              <a:srgbClr val="009EE0"/>
            </a:solidFill>
            <a:ln w="12700">
              <a:solidFill>
                <a:schemeClr val="bg1"/>
              </a:solidFill>
              <a:miter lim="800000"/>
              <a:headEnd/>
              <a:tailEnd/>
            </a:ln>
            <a:extLst/>
          </p:spPr>
          <p:txBody>
            <a:bodyPr/>
            <a:lstStyle/>
            <a:p>
              <a:endParaRPr lang="en-GB"/>
            </a:p>
          </p:txBody>
        </p:sp>
        <p:sp>
          <p:nvSpPr>
            <p:cNvPr id="432" name="Rectangle 125"/>
            <p:cNvSpPr>
              <a:spLocks noChangeArrowheads="1"/>
            </p:cNvSpPr>
            <p:nvPr/>
          </p:nvSpPr>
          <p:spPr bwMode="gray">
            <a:xfrm>
              <a:off x="5445020" y="3812314"/>
              <a:ext cx="1790685" cy="408772"/>
            </a:xfrm>
            <a:prstGeom prst="rect">
              <a:avLst/>
            </a:prstGeom>
            <a:solidFill>
              <a:srgbClr val="009EE0"/>
            </a:solidFill>
            <a:ln w="12700">
              <a:solidFill>
                <a:schemeClr val="bg1"/>
              </a:solidFill>
              <a:miter lim="800000"/>
              <a:headEnd/>
              <a:tailEnd/>
            </a:ln>
            <a:extLst/>
          </p:spPr>
          <p:txBody>
            <a:bodyPr/>
            <a:lstStyle/>
            <a:p>
              <a:endParaRPr lang="en-GB"/>
            </a:p>
          </p:txBody>
        </p:sp>
        <p:sp>
          <p:nvSpPr>
            <p:cNvPr id="433" name="Rectangle 126"/>
            <p:cNvSpPr>
              <a:spLocks noChangeArrowheads="1"/>
            </p:cNvSpPr>
            <p:nvPr/>
          </p:nvSpPr>
          <p:spPr bwMode="gray">
            <a:xfrm>
              <a:off x="3654338" y="3812314"/>
              <a:ext cx="1790684" cy="408774"/>
            </a:xfrm>
            <a:prstGeom prst="rect">
              <a:avLst/>
            </a:prstGeom>
            <a:solidFill>
              <a:srgbClr val="009EE0"/>
            </a:solidFill>
            <a:ln w="12700">
              <a:solidFill>
                <a:schemeClr val="bg1"/>
              </a:solidFill>
              <a:miter lim="800000"/>
              <a:headEnd/>
              <a:tailEnd/>
            </a:ln>
            <a:extLst/>
          </p:spPr>
          <p:txBody>
            <a:bodyPr/>
            <a:lstStyle/>
            <a:p>
              <a:endParaRPr lang="en-GB"/>
            </a:p>
          </p:txBody>
        </p:sp>
        <p:sp>
          <p:nvSpPr>
            <p:cNvPr id="434" name="Rectangle 127"/>
            <p:cNvSpPr>
              <a:spLocks noChangeArrowheads="1"/>
            </p:cNvSpPr>
            <p:nvPr/>
          </p:nvSpPr>
          <p:spPr bwMode="gray">
            <a:xfrm>
              <a:off x="1865338" y="3812314"/>
              <a:ext cx="1790684" cy="408772"/>
            </a:xfrm>
            <a:prstGeom prst="rect">
              <a:avLst/>
            </a:prstGeom>
            <a:solidFill>
              <a:srgbClr val="009EE0"/>
            </a:solidFill>
            <a:ln w="12700">
              <a:solidFill>
                <a:schemeClr val="bg1"/>
              </a:solidFill>
              <a:miter lim="800000"/>
              <a:headEnd/>
              <a:tailEnd/>
            </a:ln>
          </p:spPr>
          <p:txBody>
            <a:bodyPr/>
            <a:lstStyle/>
            <a:p>
              <a:endParaRPr lang="en-GB"/>
            </a:p>
          </p:txBody>
        </p:sp>
        <p:sp>
          <p:nvSpPr>
            <p:cNvPr id="435" name="Rectangle 128"/>
            <p:cNvSpPr>
              <a:spLocks noChangeArrowheads="1"/>
            </p:cNvSpPr>
            <p:nvPr/>
          </p:nvSpPr>
          <p:spPr bwMode="gray">
            <a:xfrm>
              <a:off x="74652" y="3812313"/>
              <a:ext cx="1790685" cy="408773"/>
            </a:xfrm>
            <a:prstGeom prst="rect">
              <a:avLst/>
            </a:prstGeom>
            <a:solidFill>
              <a:srgbClr val="009EE0"/>
            </a:solidFill>
            <a:ln w="12700">
              <a:solidFill>
                <a:schemeClr val="bg1"/>
              </a:solidFill>
              <a:miter lim="800000"/>
              <a:headEnd/>
              <a:tailEnd/>
            </a:ln>
          </p:spPr>
          <p:txBody>
            <a:bodyPr/>
            <a:lstStyle/>
            <a:p>
              <a:endParaRPr lang="en-GB"/>
            </a:p>
          </p:txBody>
        </p:sp>
        <p:sp>
          <p:nvSpPr>
            <p:cNvPr id="436" name="Freeform 129"/>
            <p:cNvSpPr>
              <a:spLocks/>
            </p:cNvSpPr>
            <p:nvPr/>
          </p:nvSpPr>
          <p:spPr bwMode="gray">
            <a:xfrm>
              <a:off x="2562744" y="3428453"/>
              <a:ext cx="1192666" cy="371407"/>
            </a:xfrm>
            <a:custGeom>
              <a:avLst/>
              <a:gdLst>
                <a:gd name="T0" fmla="*/ 444 w 708"/>
                <a:gd name="T1" fmla="*/ 0 h 507"/>
                <a:gd name="T2" fmla="*/ 692 w 708"/>
                <a:gd name="T3" fmla="*/ 1 h 507"/>
                <a:gd name="T4" fmla="*/ 518 w 708"/>
                <a:gd name="T5" fmla="*/ 355 h 507"/>
                <a:gd name="T6" fmla="*/ 708 w 708"/>
                <a:gd name="T7" fmla="*/ 363 h 507"/>
                <a:gd name="T8" fmla="*/ 258 w 708"/>
                <a:gd name="T9" fmla="*/ 507 h 507"/>
                <a:gd name="T10" fmla="*/ 0 w 708"/>
                <a:gd name="T11" fmla="*/ 333 h 507"/>
                <a:gd name="T12" fmla="*/ 206 w 708"/>
                <a:gd name="T13" fmla="*/ 337 h 507"/>
                <a:gd name="T14" fmla="*/ 444 w 708"/>
                <a:gd name="T15" fmla="*/ 0 h 5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8" h="507">
                  <a:moveTo>
                    <a:pt x="444" y="0"/>
                  </a:moveTo>
                  <a:lnTo>
                    <a:pt x="692" y="1"/>
                  </a:lnTo>
                  <a:lnTo>
                    <a:pt x="518" y="355"/>
                  </a:lnTo>
                  <a:lnTo>
                    <a:pt x="708" y="363"/>
                  </a:lnTo>
                  <a:lnTo>
                    <a:pt x="258" y="507"/>
                  </a:lnTo>
                  <a:lnTo>
                    <a:pt x="0" y="333"/>
                  </a:lnTo>
                  <a:lnTo>
                    <a:pt x="206" y="337"/>
                  </a:lnTo>
                  <a:lnTo>
                    <a:pt x="444" y="0"/>
                  </a:lnTo>
                  <a:close/>
                </a:path>
              </a:pathLst>
            </a:custGeom>
            <a:solidFill>
              <a:schemeClr val="bg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7" name="Freeform 58"/>
            <p:cNvSpPr>
              <a:spLocks/>
            </p:cNvSpPr>
            <p:nvPr/>
          </p:nvSpPr>
          <p:spPr bwMode="gray">
            <a:xfrm>
              <a:off x="4802339" y="3078024"/>
              <a:ext cx="4234157" cy="734290"/>
            </a:xfrm>
            <a:custGeom>
              <a:avLst/>
              <a:gdLst>
                <a:gd name="T0" fmla="*/ 208 w 1756"/>
                <a:gd name="T1" fmla="*/ 0 h 1809"/>
                <a:gd name="T2" fmla="*/ 0 w 1756"/>
                <a:gd name="T3" fmla="*/ 0 h 1809"/>
                <a:gd name="T4" fmla="*/ 929 w 1756"/>
                <a:gd name="T5" fmla="*/ 1809 h 1809"/>
                <a:gd name="T6" fmla="*/ 1756 w 1756"/>
                <a:gd name="T7" fmla="*/ 1809 h 1809"/>
                <a:gd name="T8" fmla="*/ 208 w 1756"/>
                <a:gd name="T9" fmla="*/ 0 h 1809"/>
                <a:gd name="connsiteX0" fmla="*/ 2292 w 11107"/>
                <a:gd name="connsiteY0" fmla="*/ 0 h 10000"/>
                <a:gd name="connsiteX1" fmla="*/ 0 w 11107"/>
                <a:gd name="connsiteY1" fmla="*/ 105 h 10000"/>
                <a:gd name="connsiteX2" fmla="*/ 6397 w 11107"/>
                <a:gd name="connsiteY2" fmla="*/ 10000 h 10000"/>
                <a:gd name="connsiteX3" fmla="*/ 11107 w 11107"/>
                <a:gd name="connsiteY3" fmla="*/ 10000 h 10000"/>
                <a:gd name="connsiteX4" fmla="*/ 2292 w 11107"/>
                <a:gd name="connsiteY4" fmla="*/ 0 h 10000"/>
                <a:gd name="connsiteX0" fmla="*/ 139 w 11107"/>
                <a:gd name="connsiteY0" fmla="*/ 53 h 9895"/>
                <a:gd name="connsiteX1" fmla="*/ 0 w 11107"/>
                <a:gd name="connsiteY1" fmla="*/ 0 h 9895"/>
                <a:gd name="connsiteX2" fmla="*/ 6397 w 11107"/>
                <a:gd name="connsiteY2" fmla="*/ 9895 h 9895"/>
                <a:gd name="connsiteX3" fmla="*/ 11107 w 11107"/>
                <a:gd name="connsiteY3" fmla="*/ 9895 h 9895"/>
                <a:gd name="connsiteX4" fmla="*/ 139 w 11107"/>
                <a:gd name="connsiteY4" fmla="*/ 53 h 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 h="9895">
                  <a:moveTo>
                    <a:pt x="139" y="53"/>
                  </a:moveTo>
                  <a:cubicBezTo>
                    <a:pt x="93" y="35"/>
                    <a:pt x="46" y="18"/>
                    <a:pt x="0" y="0"/>
                  </a:cubicBezTo>
                  <a:lnTo>
                    <a:pt x="6397" y="9895"/>
                  </a:lnTo>
                  <a:lnTo>
                    <a:pt x="11107" y="9895"/>
                  </a:lnTo>
                  <a:lnTo>
                    <a:pt x="139" y="53"/>
                  </a:lnTo>
                  <a:close/>
                </a:path>
              </a:pathLst>
            </a:custGeom>
            <a:gradFill>
              <a:gsLst>
                <a:gs pos="0">
                  <a:srgbClr val="93D1FF"/>
                </a:gs>
                <a:gs pos="100000">
                  <a:srgbClr val="009EE0"/>
                </a:gs>
              </a:gsLst>
              <a:lin ang="5400000" scaled="1"/>
            </a:gradFill>
            <a:ln w="12700">
              <a:solidFill>
                <a:schemeClr val="bg1"/>
              </a:solidFill>
              <a:miter lim="800000"/>
              <a:headEnd/>
              <a:tailEnd/>
            </a:ln>
          </p:spPr>
          <p:txBody>
            <a:bodyPr/>
            <a:lstStyle/>
            <a:p>
              <a:endParaRPr lang="en-GB"/>
            </a:p>
          </p:txBody>
        </p:sp>
        <p:sp>
          <p:nvSpPr>
            <p:cNvPr id="438" name="Freeform 59"/>
            <p:cNvSpPr>
              <a:spLocks/>
            </p:cNvSpPr>
            <p:nvPr/>
          </p:nvSpPr>
          <p:spPr bwMode="gray">
            <a:xfrm>
              <a:off x="3656022" y="3070232"/>
              <a:ext cx="1789000" cy="742082"/>
            </a:xfrm>
            <a:custGeom>
              <a:avLst/>
              <a:gdLst>
                <a:gd name="T0" fmla="*/ 309 w 824"/>
                <a:gd name="T1" fmla="*/ 0 h 1809"/>
                <a:gd name="T2" fmla="*/ 0 w 824"/>
                <a:gd name="T3" fmla="*/ 1809 h 1809"/>
                <a:gd name="T4" fmla="*/ 824 w 824"/>
                <a:gd name="T5" fmla="*/ 1809 h 1809"/>
                <a:gd name="T6" fmla="*/ 517 w 824"/>
                <a:gd name="T7" fmla="*/ 0 h 1809"/>
                <a:gd name="T8" fmla="*/ 309 w 824"/>
                <a:gd name="T9" fmla="*/ 0 h 1809"/>
              </a:gdLst>
              <a:ahLst/>
              <a:cxnLst>
                <a:cxn ang="0">
                  <a:pos x="T0" y="T1"/>
                </a:cxn>
                <a:cxn ang="0">
                  <a:pos x="T2" y="T3"/>
                </a:cxn>
                <a:cxn ang="0">
                  <a:pos x="T4" y="T5"/>
                </a:cxn>
                <a:cxn ang="0">
                  <a:pos x="T6" y="T7"/>
                </a:cxn>
                <a:cxn ang="0">
                  <a:pos x="T8" y="T9"/>
                </a:cxn>
              </a:cxnLst>
              <a:rect l="0" t="0" r="r" b="b"/>
              <a:pathLst>
                <a:path w="824" h="1809">
                  <a:moveTo>
                    <a:pt x="309" y="0"/>
                  </a:moveTo>
                  <a:lnTo>
                    <a:pt x="0" y="1809"/>
                  </a:lnTo>
                  <a:lnTo>
                    <a:pt x="824" y="1809"/>
                  </a:lnTo>
                  <a:lnTo>
                    <a:pt x="517" y="0"/>
                  </a:lnTo>
                  <a:lnTo>
                    <a:pt x="309" y="0"/>
                  </a:lnTo>
                  <a:close/>
                </a:path>
              </a:pathLst>
            </a:custGeom>
            <a:gradFill>
              <a:gsLst>
                <a:gs pos="0">
                  <a:srgbClr val="93D1FF"/>
                </a:gs>
                <a:gs pos="100000">
                  <a:srgbClr val="009EE0"/>
                </a:gs>
              </a:gsLst>
              <a:lin ang="5400000" scaled="1"/>
            </a:gradFill>
            <a:ln w="12700">
              <a:solidFill>
                <a:schemeClr val="bg1"/>
              </a:solidFill>
              <a:miter lim="800000"/>
              <a:headEnd/>
              <a:tailEnd/>
            </a:ln>
          </p:spPr>
          <p:txBody>
            <a:bodyPr/>
            <a:lstStyle/>
            <a:p>
              <a:endParaRPr lang="en-GB"/>
            </a:p>
          </p:txBody>
        </p:sp>
        <p:sp>
          <p:nvSpPr>
            <p:cNvPr id="439" name="Freeform 60"/>
            <p:cNvSpPr>
              <a:spLocks/>
            </p:cNvSpPr>
            <p:nvPr/>
          </p:nvSpPr>
          <p:spPr bwMode="gray">
            <a:xfrm>
              <a:off x="4777936" y="3070232"/>
              <a:ext cx="2462822" cy="742082"/>
            </a:xfrm>
            <a:custGeom>
              <a:avLst/>
              <a:gdLst>
                <a:gd name="T0" fmla="*/ 0 w 1134"/>
                <a:gd name="T1" fmla="*/ 0 h 1809"/>
                <a:gd name="T2" fmla="*/ 307 w 1134"/>
                <a:gd name="T3" fmla="*/ 1809 h 1809"/>
                <a:gd name="T4" fmla="*/ 1134 w 1134"/>
                <a:gd name="T5" fmla="*/ 1809 h 1809"/>
                <a:gd name="T6" fmla="*/ 205 w 1134"/>
                <a:gd name="T7" fmla="*/ 0 h 1809"/>
                <a:gd name="T8" fmla="*/ 0 w 1134"/>
                <a:gd name="T9" fmla="*/ 0 h 1809"/>
                <a:gd name="connsiteX0" fmla="*/ 0 w 10000"/>
                <a:gd name="connsiteY0" fmla="*/ 0 h 10000"/>
                <a:gd name="connsiteX1" fmla="*/ 2707 w 10000"/>
                <a:gd name="connsiteY1" fmla="*/ 10000 h 10000"/>
                <a:gd name="connsiteX2" fmla="*/ 10000 w 10000"/>
                <a:gd name="connsiteY2" fmla="*/ 10000 h 10000"/>
                <a:gd name="connsiteX3" fmla="*/ 205 w 10000"/>
                <a:gd name="connsiteY3" fmla="*/ 158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2707" y="10000"/>
                  </a:lnTo>
                  <a:lnTo>
                    <a:pt x="10000" y="10000"/>
                  </a:lnTo>
                  <a:lnTo>
                    <a:pt x="205" y="158"/>
                  </a:lnTo>
                  <a:lnTo>
                    <a:pt x="0" y="0"/>
                  </a:lnTo>
                  <a:close/>
                </a:path>
              </a:pathLst>
            </a:custGeom>
            <a:gradFill>
              <a:gsLst>
                <a:gs pos="0">
                  <a:srgbClr val="93D1FF"/>
                </a:gs>
                <a:gs pos="100000">
                  <a:srgbClr val="009EE0"/>
                </a:gs>
              </a:gsLst>
              <a:lin ang="5400000" scaled="1"/>
            </a:gradFill>
            <a:ln w="12700">
              <a:solidFill>
                <a:schemeClr val="bg1"/>
              </a:solidFill>
              <a:miter lim="800000"/>
              <a:headEnd/>
              <a:tailEnd/>
            </a:ln>
          </p:spPr>
          <p:txBody>
            <a:bodyPr/>
            <a:lstStyle/>
            <a:p>
              <a:endParaRPr lang="en-GB"/>
            </a:p>
          </p:txBody>
        </p:sp>
        <p:sp>
          <p:nvSpPr>
            <p:cNvPr id="440" name="Freeform 61"/>
            <p:cNvSpPr>
              <a:spLocks/>
            </p:cNvSpPr>
            <p:nvPr/>
          </p:nvSpPr>
          <p:spPr bwMode="gray">
            <a:xfrm>
              <a:off x="64545" y="3074164"/>
              <a:ext cx="4255912" cy="738149"/>
            </a:xfrm>
            <a:custGeom>
              <a:avLst/>
              <a:gdLst>
                <a:gd name="T0" fmla="*/ 1547 w 1755"/>
                <a:gd name="T1" fmla="*/ 0 h 1809"/>
                <a:gd name="T2" fmla="*/ 0 w 1755"/>
                <a:gd name="T3" fmla="*/ 1809 h 1809"/>
                <a:gd name="T4" fmla="*/ 827 w 1755"/>
                <a:gd name="T5" fmla="*/ 1809 h 1809"/>
                <a:gd name="T6" fmla="*/ 1755 w 1755"/>
                <a:gd name="T7" fmla="*/ 0 h 1809"/>
                <a:gd name="T8" fmla="*/ 1547 w 1755"/>
                <a:gd name="T9" fmla="*/ 0 h 1809"/>
                <a:gd name="connsiteX0" fmla="*/ 8815 w 11169"/>
                <a:gd name="connsiteY0" fmla="*/ 0 h 10000"/>
                <a:gd name="connsiteX1" fmla="*/ 0 w 11169"/>
                <a:gd name="connsiteY1" fmla="*/ 10000 h 10000"/>
                <a:gd name="connsiteX2" fmla="*/ 4712 w 11169"/>
                <a:gd name="connsiteY2" fmla="*/ 10000 h 10000"/>
                <a:gd name="connsiteX3" fmla="*/ 11169 w 11169"/>
                <a:gd name="connsiteY3" fmla="*/ 53 h 10000"/>
                <a:gd name="connsiteX4" fmla="*/ 8815 w 11169"/>
                <a:gd name="connsiteY4" fmla="*/ 0 h 10000"/>
                <a:gd name="connsiteX0" fmla="*/ 8815 w 11169"/>
                <a:gd name="connsiteY0" fmla="*/ 3 h 10003"/>
                <a:gd name="connsiteX1" fmla="*/ 11091 w 11169"/>
                <a:gd name="connsiteY1" fmla="*/ 87 h 10003"/>
                <a:gd name="connsiteX2" fmla="*/ 0 w 11169"/>
                <a:gd name="connsiteY2" fmla="*/ 10003 h 10003"/>
                <a:gd name="connsiteX3" fmla="*/ 4712 w 11169"/>
                <a:gd name="connsiteY3" fmla="*/ 10003 h 10003"/>
                <a:gd name="connsiteX4" fmla="*/ 11169 w 11169"/>
                <a:gd name="connsiteY4" fmla="*/ 56 h 10003"/>
                <a:gd name="connsiteX5" fmla="*/ 8815 w 11169"/>
                <a:gd name="connsiteY5" fmla="*/ 3 h 10003"/>
                <a:gd name="connsiteX0" fmla="*/ 11169 w 11169"/>
                <a:gd name="connsiteY0" fmla="*/ 0 h 9947"/>
                <a:gd name="connsiteX1" fmla="*/ 11091 w 11169"/>
                <a:gd name="connsiteY1" fmla="*/ 31 h 9947"/>
                <a:gd name="connsiteX2" fmla="*/ 0 w 11169"/>
                <a:gd name="connsiteY2" fmla="*/ 9947 h 9947"/>
                <a:gd name="connsiteX3" fmla="*/ 4712 w 11169"/>
                <a:gd name="connsiteY3" fmla="*/ 9947 h 9947"/>
                <a:gd name="connsiteX4" fmla="*/ 11169 w 11169"/>
                <a:gd name="connsiteY4" fmla="*/ 0 h 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 h="9947">
                  <a:moveTo>
                    <a:pt x="11169" y="0"/>
                  </a:moveTo>
                  <a:cubicBezTo>
                    <a:pt x="11143" y="10"/>
                    <a:pt x="11117" y="21"/>
                    <a:pt x="11091" y="31"/>
                  </a:cubicBezTo>
                  <a:lnTo>
                    <a:pt x="0" y="9947"/>
                  </a:lnTo>
                  <a:lnTo>
                    <a:pt x="4712" y="9947"/>
                  </a:lnTo>
                  <a:lnTo>
                    <a:pt x="11169" y="0"/>
                  </a:lnTo>
                  <a:close/>
                </a:path>
              </a:pathLst>
            </a:custGeom>
            <a:gradFill>
              <a:gsLst>
                <a:gs pos="0">
                  <a:srgbClr val="93D1FF"/>
                </a:gs>
                <a:gs pos="100000">
                  <a:srgbClr val="009EE0"/>
                </a:gs>
              </a:gsLst>
              <a:lin ang="5400000" scaled="1"/>
            </a:gradFill>
            <a:ln w="12700">
              <a:solidFill>
                <a:schemeClr val="bg1"/>
              </a:solidFill>
              <a:miter lim="800000"/>
              <a:headEnd/>
              <a:tailEnd/>
            </a:ln>
          </p:spPr>
          <p:txBody>
            <a:bodyPr/>
            <a:lstStyle/>
            <a:p>
              <a:endParaRPr lang="en-GB" dirty="0"/>
            </a:p>
          </p:txBody>
        </p:sp>
        <p:sp>
          <p:nvSpPr>
            <p:cNvPr id="441" name="Freeform 62"/>
            <p:cNvSpPr>
              <a:spLocks/>
            </p:cNvSpPr>
            <p:nvPr/>
          </p:nvSpPr>
          <p:spPr bwMode="gray">
            <a:xfrm>
              <a:off x="1860283" y="3066298"/>
              <a:ext cx="2466192" cy="746015"/>
            </a:xfrm>
            <a:custGeom>
              <a:avLst/>
              <a:gdLst>
                <a:gd name="T0" fmla="*/ 928 w 1136"/>
                <a:gd name="T1" fmla="*/ 0 h 1809"/>
                <a:gd name="T2" fmla="*/ 0 w 1136"/>
                <a:gd name="T3" fmla="*/ 1809 h 1809"/>
                <a:gd name="T4" fmla="*/ 827 w 1136"/>
                <a:gd name="T5" fmla="*/ 1809 h 1809"/>
                <a:gd name="T6" fmla="*/ 1136 w 1136"/>
                <a:gd name="T7" fmla="*/ 0 h 1809"/>
                <a:gd name="T8" fmla="*/ 928 w 1136"/>
                <a:gd name="T9" fmla="*/ 0 h 1809"/>
                <a:gd name="connsiteX0" fmla="*/ 9944 w 10000"/>
                <a:gd name="connsiteY0" fmla="*/ 0 h 10053"/>
                <a:gd name="connsiteX1" fmla="*/ 0 w 10000"/>
                <a:gd name="connsiteY1" fmla="*/ 10053 h 10053"/>
                <a:gd name="connsiteX2" fmla="*/ 7280 w 10000"/>
                <a:gd name="connsiteY2" fmla="*/ 10053 h 10053"/>
                <a:gd name="connsiteX3" fmla="*/ 10000 w 10000"/>
                <a:gd name="connsiteY3" fmla="*/ 53 h 10053"/>
                <a:gd name="connsiteX4" fmla="*/ 9944 w 10000"/>
                <a:gd name="connsiteY4" fmla="*/ 0 h 1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53">
                  <a:moveTo>
                    <a:pt x="9944" y="0"/>
                  </a:moveTo>
                  <a:lnTo>
                    <a:pt x="0" y="10053"/>
                  </a:lnTo>
                  <a:lnTo>
                    <a:pt x="7280" y="10053"/>
                  </a:lnTo>
                  <a:lnTo>
                    <a:pt x="10000" y="53"/>
                  </a:lnTo>
                  <a:lnTo>
                    <a:pt x="9944" y="0"/>
                  </a:lnTo>
                  <a:close/>
                </a:path>
              </a:pathLst>
            </a:custGeom>
            <a:gradFill>
              <a:gsLst>
                <a:gs pos="0">
                  <a:srgbClr val="93D1FF"/>
                </a:gs>
                <a:gs pos="100000">
                  <a:srgbClr val="009EE0"/>
                </a:gs>
              </a:gsLst>
              <a:lin ang="5400000" scaled="1"/>
            </a:gradFill>
            <a:ln w="12700">
              <a:solidFill>
                <a:schemeClr val="bg1"/>
              </a:solidFill>
              <a:miter lim="800000"/>
              <a:headEnd/>
              <a:tailEnd/>
            </a:ln>
          </p:spPr>
          <p:txBody>
            <a:bodyPr/>
            <a:lstStyle/>
            <a:p>
              <a:endParaRPr lang="en-GB"/>
            </a:p>
          </p:txBody>
        </p:sp>
        <p:sp>
          <p:nvSpPr>
            <p:cNvPr id="442" name="Rechthoek 441"/>
            <p:cNvSpPr/>
            <p:nvPr/>
          </p:nvSpPr>
          <p:spPr>
            <a:xfrm>
              <a:off x="2077373" y="3899615"/>
              <a:ext cx="1317990" cy="276999"/>
            </a:xfrm>
            <a:prstGeom prst="rect">
              <a:avLst/>
            </a:prstGeom>
          </p:spPr>
          <p:txBody>
            <a:bodyPr wrap="none">
              <a:spAutoFit/>
            </a:bodyPr>
            <a:lstStyle/>
            <a:p>
              <a:r>
                <a:rPr lang="en-GB" sz="1200" b="1"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Stakeholders</a:t>
              </a:r>
              <a:endParaRPr lang="en-GB" sz="1200" b="1" dirty="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sp>
          <p:nvSpPr>
            <p:cNvPr id="443" name="Rechthoek 442"/>
            <p:cNvSpPr/>
            <p:nvPr/>
          </p:nvSpPr>
          <p:spPr>
            <a:xfrm>
              <a:off x="646757" y="3882945"/>
              <a:ext cx="732893" cy="276999"/>
            </a:xfrm>
            <a:prstGeom prst="rect">
              <a:avLst/>
            </a:prstGeom>
          </p:spPr>
          <p:txBody>
            <a:bodyPr wrap="none">
              <a:spAutoFit/>
            </a:bodyPr>
            <a:lstStyle/>
            <a:p>
              <a:pPr lvl="0">
                <a:spcBef>
                  <a:spcPct val="40000"/>
                </a:spcBef>
                <a:buClr>
                  <a:srgbClr val="2A79D0"/>
                </a:buClr>
              </a:pPr>
              <a:r>
                <a:rPr lang="en-GB" sz="1200" b="1" kern="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Focus </a:t>
              </a:r>
              <a:endParaRPr lang="en-GB" sz="1200" b="1" kern="0" dirty="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sp>
          <p:nvSpPr>
            <p:cNvPr id="444" name="Rechthoek 443"/>
            <p:cNvSpPr/>
            <p:nvPr/>
          </p:nvSpPr>
          <p:spPr>
            <a:xfrm>
              <a:off x="3968484" y="3789040"/>
              <a:ext cx="1170513" cy="461665"/>
            </a:xfrm>
            <a:prstGeom prst="rect">
              <a:avLst/>
            </a:prstGeom>
          </p:spPr>
          <p:txBody>
            <a:bodyPr wrap="none">
              <a:spAutoFit/>
            </a:bodyPr>
            <a:lstStyle/>
            <a:p>
              <a:pPr lvl="0" algn="ctr">
                <a:spcBef>
                  <a:spcPct val="40000"/>
                </a:spcBef>
                <a:buClr>
                  <a:srgbClr val="2A79D0"/>
                </a:buClr>
              </a:pPr>
              <a:r>
                <a:rPr lang="en-GB" sz="1200" b="1"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Integrated </a:t>
              </a:r>
              <a:br>
                <a:rPr lang="en-GB" sz="1200" b="1"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br>
              <a:r>
                <a:rPr lang="en-GB" sz="1200" b="1"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approach</a:t>
              </a:r>
              <a:endParaRPr lang="en-GB" sz="1200" b="1" dirty="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sp>
          <p:nvSpPr>
            <p:cNvPr id="445" name="Rechthoek 444"/>
            <p:cNvSpPr/>
            <p:nvPr/>
          </p:nvSpPr>
          <p:spPr>
            <a:xfrm>
              <a:off x="5475615" y="3854926"/>
              <a:ext cx="1789272" cy="276999"/>
            </a:xfrm>
            <a:prstGeom prst="rect">
              <a:avLst/>
            </a:prstGeom>
          </p:spPr>
          <p:txBody>
            <a:bodyPr wrap="none">
              <a:spAutoFit/>
            </a:bodyPr>
            <a:lstStyle/>
            <a:p>
              <a:pPr lvl="0">
                <a:spcBef>
                  <a:spcPct val="40000"/>
                </a:spcBef>
                <a:buClr>
                  <a:srgbClr val="2A79D0"/>
                </a:buClr>
              </a:pPr>
              <a:r>
                <a:rPr lang="en-GB" sz="1200" b="1" kern="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Core Competences</a:t>
              </a:r>
              <a:endParaRPr lang="en-GB" sz="1200" b="1" kern="0" dirty="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sp>
          <p:nvSpPr>
            <p:cNvPr id="446" name="Rechthoek 445"/>
            <p:cNvSpPr/>
            <p:nvPr/>
          </p:nvSpPr>
          <p:spPr>
            <a:xfrm>
              <a:off x="7737411" y="3861048"/>
              <a:ext cx="524503" cy="276999"/>
            </a:xfrm>
            <a:prstGeom prst="rect">
              <a:avLst/>
            </a:prstGeom>
          </p:spPr>
          <p:txBody>
            <a:bodyPr wrap="none">
              <a:spAutoFit/>
            </a:bodyPr>
            <a:lstStyle/>
            <a:p>
              <a:pPr lvl="0">
                <a:spcBef>
                  <a:spcPct val="40000"/>
                </a:spcBef>
                <a:buClr>
                  <a:srgbClr val="2A79D0"/>
                </a:buClr>
              </a:pPr>
              <a:r>
                <a:rPr lang="en-GB" sz="1200" b="1" kern="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CSR</a:t>
              </a:r>
              <a:endParaRPr lang="en-GB" sz="1200" b="1" kern="0" dirty="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grpSp>
      <p:sp>
        <p:nvSpPr>
          <p:cNvPr id="4" name="Tijdelijke aanduiding voor datum 3"/>
          <p:cNvSpPr>
            <a:spLocks noGrp="1"/>
          </p:cNvSpPr>
          <p:nvPr>
            <p:ph type="dt" sz="half" idx="2"/>
          </p:nvPr>
        </p:nvSpPr>
        <p:spPr/>
        <p:txBody>
          <a:bodyPr/>
          <a:lstStyle/>
          <a:p>
            <a:fld id="{CFC0FB3F-F39D-4423-9D6E-B02821852115}" type="datetime1">
              <a:rPr lang="en-GB" smtClean="0"/>
              <a:pPr/>
              <a:t>24/05/2012</a:t>
            </a:fld>
            <a:endParaRPr lang="en-GB" dirty="0"/>
          </a:p>
        </p:txBody>
      </p:sp>
      <p:sp>
        <p:nvSpPr>
          <p:cNvPr id="5" name="Tijdelijke aanduiding voor voettekst 4"/>
          <p:cNvSpPr>
            <a:spLocks noGrp="1"/>
          </p:cNvSpPr>
          <p:nvPr>
            <p:ph type="ftr" sz="quarter" idx="3"/>
          </p:nvPr>
        </p:nvSpPr>
        <p:spPr/>
        <p:txBody>
          <a:bodyPr/>
          <a:lstStyle/>
          <a:p>
            <a:r>
              <a:rPr lang="en-GB" smtClean="0">
                <a:solidFill>
                  <a:srgbClr val="FFFFFF"/>
                </a:solidFill>
              </a:rPr>
              <a:t>CBI - Ministry of Foreign Affairs</a:t>
            </a:r>
            <a:endParaRPr lang="en-GB"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en-GB" smtClean="0"/>
              <a:pPr/>
              <a:t>3</a:t>
            </a:fld>
            <a:endParaRPr lang="en-GB"/>
          </a:p>
        </p:txBody>
      </p:sp>
      <p:grpSp>
        <p:nvGrpSpPr>
          <p:cNvPr id="7" name="Groep 6"/>
          <p:cNvGrpSpPr/>
          <p:nvPr/>
        </p:nvGrpSpPr>
        <p:grpSpPr>
          <a:xfrm>
            <a:off x="3523948" y="1268760"/>
            <a:ext cx="2073969" cy="2067891"/>
            <a:chOff x="-1837382" y="1164357"/>
            <a:chExt cx="2073969" cy="2067891"/>
          </a:xfrm>
          <a:effectLst>
            <a:outerShdw blurRad="50800" dist="38100" dir="5400000" algn="t" rotWithShape="0">
              <a:prstClr val="black">
                <a:alpha val="40000"/>
              </a:prstClr>
            </a:outerShdw>
          </a:effectLst>
        </p:grpSpPr>
        <p:grpSp>
          <p:nvGrpSpPr>
            <p:cNvPr id="3" name="Groep 2"/>
            <p:cNvGrpSpPr/>
            <p:nvPr/>
          </p:nvGrpSpPr>
          <p:grpSpPr>
            <a:xfrm>
              <a:off x="-1837382" y="1164357"/>
              <a:ext cx="2073969" cy="2067891"/>
              <a:chOff x="-1837382" y="1164357"/>
              <a:chExt cx="2073969" cy="2067891"/>
            </a:xfrm>
          </p:grpSpPr>
          <p:sp>
            <p:nvSpPr>
              <p:cNvPr id="2" name="Ovaal 1"/>
              <p:cNvSpPr/>
              <p:nvPr/>
            </p:nvSpPr>
            <p:spPr>
              <a:xfrm>
                <a:off x="-1700992" y="1295070"/>
                <a:ext cx="1790682" cy="18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al 34"/>
              <p:cNvSpPr/>
              <p:nvPr/>
            </p:nvSpPr>
            <p:spPr>
              <a:xfrm>
                <a:off x="-1700992" y="1295070"/>
                <a:ext cx="1790683" cy="1800200"/>
              </a:xfrm>
              <a:prstGeom prst="ellipse">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197"/>
              <p:cNvSpPr>
                <a:spLocks noChangeAspect="1" noEditPoints="1"/>
              </p:cNvSpPr>
              <p:nvPr/>
            </p:nvSpPr>
            <p:spPr bwMode="gray">
              <a:xfrm>
                <a:off x="-1837382" y="1164357"/>
                <a:ext cx="2073969" cy="2067891"/>
              </a:xfrm>
              <a:custGeom>
                <a:avLst/>
                <a:gdLst>
                  <a:gd name="T0" fmla="*/ 293 w 586"/>
                  <a:gd name="T1" fmla="*/ 0 h 585"/>
                  <a:gd name="T2" fmla="*/ 0 w 586"/>
                  <a:gd name="T3" fmla="*/ 293 h 585"/>
                  <a:gd name="T4" fmla="*/ 293 w 586"/>
                  <a:gd name="T5" fmla="*/ 585 h 585"/>
                  <a:gd name="T6" fmla="*/ 586 w 586"/>
                  <a:gd name="T7" fmla="*/ 293 h 585"/>
                  <a:gd name="T8" fmla="*/ 293 w 586"/>
                  <a:gd name="T9" fmla="*/ 0 h 585"/>
                  <a:gd name="T10" fmla="*/ 293 w 586"/>
                  <a:gd name="T11" fmla="*/ 539 h 585"/>
                  <a:gd name="T12" fmla="*/ 46 w 586"/>
                  <a:gd name="T13" fmla="*/ 293 h 585"/>
                  <a:gd name="T14" fmla="*/ 293 w 586"/>
                  <a:gd name="T15" fmla="*/ 46 h 585"/>
                  <a:gd name="T16" fmla="*/ 540 w 586"/>
                  <a:gd name="T17" fmla="*/ 293 h 585"/>
                  <a:gd name="T18" fmla="*/ 293 w 586"/>
                  <a:gd name="T19" fmla="*/ 53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585">
                    <a:moveTo>
                      <a:pt x="293" y="0"/>
                    </a:moveTo>
                    <a:cubicBezTo>
                      <a:pt x="131" y="0"/>
                      <a:pt x="0" y="131"/>
                      <a:pt x="0" y="293"/>
                    </a:cubicBezTo>
                    <a:cubicBezTo>
                      <a:pt x="0" y="454"/>
                      <a:pt x="131" y="585"/>
                      <a:pt x="293" y="585"/>
                    </a:cubicBezTo>
                    <a:cubicBezTo>
                      <a:pt x="454" y="585"/>
                      <a:pt x="586" y="454"/>
                      <a:pt x="586" y="293"/>
                    </a:cubicBezTo>
                    <a:cubicBezTo>
                      <a:pt x="586" y="131"/>
                      <a:pt x="454" y="0"/>
                      <a:pt x="293" y="0"/>
                    </a:cubicBezTo>
                    <a:close/>
                    <a:moveTo>
                      <a:pt x="293" y="539"/>
                    </a:moveTo>
                    <a:cubicBezTo>
                      <a:pt x="156" y="539"/>
                      <a:pt x="46" y="429"/>
                      <a:pt x="46" y="293"/>
                    </a:cubicBezTo>
                    <a:cubicBezTo>
                      <a:pt x="46" y="156"/>
                      <a:pt x="156" y="46"/>
                      <a:pt x="293" y="46"/>
                    </a:cubicBezTo>
                    <a:cubicBezTo>
                      <a:pt x="429" y="46"/>
                      <a:pt x="540" y="156"/>
                      <a:pt x="540" y="293"/>
                    </a:cubicBezTo>
                    <a:cubicBezTo>
                      <a:pt x="540" y="429"/>
                      <a:pt x="429" y="539"/>
                      <a:pt x="293" y="539"/>
                    </a:cubicBezTo>
                    <a:close/>
                  </a:path>
                </a:pathLst>
              </a:custGeom>
              <a:solidFill>
                <a:srgbClr val="6AAE3C"/>
              </a:solidFill>
              <a:ln w="19050">
                <a:solidFill>
                  <a:schemeClr val="bg1"/>
                </a:solidFill>
                <a:round/>
                <a:headEnd/>
                <a:tailEnd/>
              </a:ln>
              <a:effectLst/>
            </p:spPr>
            <p:txBody>
              <a:bodyPr/>
              <a:lstStyle/>
              <a:p>
                <a:endParaRPr lang="en-GB"/>
              </a:p>
            </p:txBody>
          </p:sp>
        </p:grpSp>
        <p:sp>
          <p:nvSpPr>
            <p:cNvPr id="38" name="Rectangle 22"/>
            <p:cNvSpPr>
              <a:spLocks noChangeArrowheads="1"/>
            </p:cNvSpPr>
            <p:nvPr/>
          </p:nvSpPr>
          <p:spPr bwMode="auto">
            <a:xfrm>
              <a:off x="-1190640" y="1478682"/>
              <a:ext cx="801823" cy="307777"/>
            </a:xfrm>
            <a:prstGeom prst="rect">
              <a:avLst/>
            </a:prstGeom>
            <a:noFill/>
            <a:ln w="9525">
              <a:noFill/>
              <a:miter lim="800000"/>
              <a:headEnd/>
              <a:tailEnd/>
            </a:ln>
            <a:effectLst/>
          </p:spPr>
          <p:txBody>
            <a:bodyPr wrap="none">
              <a:spAutoFit/>
            </a:bodyPr>
            <a:lstStyle/>
            <a:p>
              <a:pPr algn="ctr"/>
              <a:r>
                <a:rPr lang="en-GB" sz="1400" b="1" smtClean="0">
                  <a:solidFill>
                    <a:srgbClr val="1C1C1C"/>
                  </a:solidFill>
                  <a:latin typeface="Verdana" pitchFamily="34" charset="0"/>
                  <a:ea typeface="Verdana" pitchFamily="34" charset="0"/>
                  <a:cs typeface="Verdana" pitchFamily="34" charset="0"/>
                </a:rPr>
                <a:t>Vision</a:t>
              </a:r>
              <a:endParaRPr lang="en-GB" sz="1400" dirty="0">
                <a:solidFill>
                  <a:srgbClr val="1C1C1C"/>
                </a:solidFill>
                <a:latin typeface="Verdana" pitchFamily="34" charset="0"/>
                <a:ea typeface="Verdana" pitchFamily="34" charset="0"/>
                <a:cs typeface="Verdana" pitchFamily="34" charset="0"/>
              </a:endParaRPr>
            </a:p>
          </p:txBody>
        </p:sp>
        <p:sp>
          <p:nvSpPr>
            <p:cNvPr id="39" name="Rectangle 24"/>
            <p:cNvSpPr>
              <a:spLocks noChangeArrowheads="1"/>
            </p:cNvSpPr>
            <p:nvPr/>
          </p:nvSpPr>
          <p:spPr bwMode="auto">
            <a:xfrm>
              <a:off x="-1685703" y="1856323"/>
              <a:ext cx="1775394" cy="938719"/>
            </a:xfrm>
            <a:prstGeom prst="rect">
              <a:avLst/>
            </a:prstGeom>
            <a:noFill/>
            <a:ln w="9525">
              <a:noFill/>
              <a:miter lim="800000"/>
              <a:headEnd/>
              <a:tailEnd/>
            </a:ln>
            <a:effectLst/>
          </p:spPr>
          <p:txBody>
            <a:bodyPr wrap="square">
              <a:spAutoFit/>
            </a:bodyPr>
            <a:lstStyle/>
            <a:p>
              <a:pPr algn="ctr"/>
              <a:r>
                <a:rPr lang="en-GB" sz="1100" smtClean="0">
                  <a:latin typeface="Verdana" pitchFamily="34" charset="0"/>
                </a:rPr>
                <a:t>CBI is </a:t>
              </a:r>
              <a:r>
                <a:rPr lang="en-GB" sz="1100" b="1" smtClean="0">
                  <a:solidFill>
                    <a:srgbClr val="4C7D2B"/>
                  </a:solidFill>
                  <a:latin typeface="Verdana" pitchFamily="34" charset="0"/>
                </a:rPr>
                <a:t>THE expert </a:t>
              </a:r>
              <a:r>
                <a:rPr lang="en-GB" sz="1100" smtClean="0">
                  <a:latin typeface="Verdana" pitchFamily="34" charset="0"/>
                </a:rPr>
                <a:t>in export development and export promotion from developing countries</a:t>
              </a:r>
              <a:endParaRPr lang="en-GB" sz="1100" dirty="0">
                <a:latin typeface="Verdana" pitchFamily="34" charset="0"/>
              </a:endParaRPr>
            </a:p>
          </p:txBody>
        </p:sp>
      </p:grpSp>
      <p:sp>
        <p:nvSpPr>
          <p:cNvPr id="41" name="Freeform 83"/>
          <p:cNvSpPr>
            <a:spLocks noChangeAspect="1" noEditPoints="1"/>
          </p:cNvSpPr>
          <p:nvPr/>
        </p:nvSpPr>
        <p:spPr bwMode="gray">
          <a:xfrm flipH="1">
            <a:off x="3448734" y="3820626"/>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43" name="Freeform 83"/>
          <p:cNvSpPr>
            <a:spLocks noChangeAspect="1" noEditPoints="1"/>
          </p:cNvSpPr>
          <p:nvPr/>
        </p:nvSpPr>
        <p:spPr bwMode="gray">
          <a:xfrm flipH="1">
            <a:off x="1635671" y="3861048"/>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46" name="Freeform 83"/>
          <p:cNvSpPr>
            <a:spLocks noChangeAspect="1" noEditPoints="1"/>
          </p:cNvSpPr>
          <p:nvPr/>
        </p:nvSpPr>
        <p:spPr bwMode="gray">
          <a:xfrm flipH="1">
            <a:off x="5216792" y="3836260"/>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48" name="Freeform 83"/>
          <p:cNvSpPr>
            <a:spLocks noChangeAspect="1" noEditPoints="1"/>
          </p:cNvSpPr>
          <p:nvPr/>
        </p:nvSpPr>
        <p:spPr bwMode="gray">
          <a:xfrm flipH="1">
            <a:off x="8799870" y="3837296"/>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9" name="Rechthoek 8">
            <a:hlinkClick r:id="rId4" action="ppaction://hlinksldjump"/>
          </p:cNvPr>
          <p:cNvSpPr/>
          <p:nvPr/>
        </p:nvSpPr>
        <p:spPr>
          <a:xfrm>
            <a:off x="1893770" y="3836260"/>
            <a:ext cx="1781857" cy="40877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hthoek 44">
            <a:hlinkClick r:id="rId5" action="ppaction://hlinksldjump"/>
          </p:cNvPr>
          <p:cNvSpPr/>
          <p:nvPr/>
        </p:nvSpPr>
        <p:spPr>
          <a:xfrm>
            <a:off x="7291838" y="3815486"/>
            <a:ext cx="1683221" cy="40877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hthoek 46">
            <a:hlinkClick r:id="rId6" action="ppaction://hlinksldjump"/>
          </p:cNvPr>
          <p:cNvSpPr/>
          <p:nvPr/>
        </p:nvSpPr>
        <p:spPr>
          <a:xfrm>
            <a:off x="3736317" y="3787130"/>
            <a:ext cx="1683221" cy="40877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hthoek 39">
            <a:hlinkClick r:id="rId7" action="ppaction://hlinksldjump"/>
          </p:cNvPr>
          <p:cNvSpPr/>
          <p:nvPr/>
        </p:nvSpPr>
        <p:spPr>
          <a:xfrm>
            <a:off x="104799" y="3832693"/>
            <a:ext cx="1755483" cy="40877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760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30"/>
                                        </p:tgtEl>
                                        <p:attrNameLst>
                                          <p:attrName>style.visibility</p:attrName>
                                        </p:attrNameLst>
                                      </p:cBhvr>
                                      <p:to>
                                        <p:strVal val="visible"/>
                                      </p:to>
                                    </p:set>
                                    <p:animEffect transition="in" filter="wipe(up)">
                                      <p:cBhvr>
                                        <p:cTn id="17" dur="1000"/>
                                        <p:tgtEl>
                                          <p:spTgt spid="43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50"/>
                                        </p:tgtEl>
                                        <p:attrNameLst>
                                          <p:attrName>style.visibility</p:attrName>
                                        </p:attrNameLst>
                                      </p:cBhvr>
                                      <p:to>
                                        <p:strVal val="visible"/>
                                      </p:to>
                                    </p:set>
                                    <p:animEffect transition="in" filter="fade">
                                      <p:cBhvr>
                                        <p:cTn id="35" dur="1000"/>
                                        <p:tgtEl>
                                          <p:spTgt spid="450"/>
                                        </p:tgtEl>
                                      </p:cBhvr>
                                    </p:animEffect>
                                    <p:anim calcmode="lin" valueType="num">
                                      <p:cBhvr>
                                        <p:cTn id="36" dur="1000" fill="hold"/>
                                        <p:tgtEl>
                                          <p:spTgt spid="450"/>
                                        </p:tgtEl>
                                        <p:attrNameLst>
                                          <p:attrName>ppt_x</p:attrName>
                                        </p:attrNameLst>
                                      </p:cBhvr>
                                      <p:tavLst>
                                        <p:tav tm="0">
                                          <p:val>
                                            <p:strVal val="#ppt_x"/>
                                          </p:val>
                                        </p:tav>
                                        <p:tav tm="100000">
                                          <p:val>
                                            <p:strVal val="#ppt_x"/>
                                          </p:val>
                                        </p:tav>
                                      </p:tavLst>
                                    </p:anim>
                                    <p:anim calcmode="lin" valueType="num">
                                      <p:cBhvr>
                                        <p:cTn id="37" dur="1000" fill="hold"/>
                                        <p:tgtEl>
                                          <p:spTgt spid="4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fade">
                                      <p:cBhvr>
                                        <p:cTn id="42" dur="1000"/>
                                        <p:tgtEl>
                                          <p:spTgt spid="448"/>
                                        </p:tgtEl>
                                      </p:cBhvr>
                                    </p:animEffect>
                                    <p:anim calcmode="lin" valueType="num">
                                      <p:cBhvr>
                                        <p:cTn id="43" dur="1000" fill="hold"/>
                                        <p:tgtEl>
                                          <p:spTgt spid="448"/>
                                        </p:tgtEl>
                                        <p:attrNameLst>
                                          <p:attrName>ppt_x</p:attrName>
                                        </p:attrNameLst>
                                      </p:cBhvr>
                                      <p:tavLst>
                                        <p:tav tm="0">
                                          <p:val>
                                            <p:strVal val="#ppt_x"/>
                                          </p:val>
                                        </p:tav>
                                        <p:tav tm="100000">
                                          <p:val>
                                            <p:strVal val="#ppt_x"/>
                                          </p:val>
                                        </p:tav>
                                      </p:tavLst>
                                    </p:anim>
                                    <p:anim calcmode="lin" valueType="num">
                                      <p:cBhvr>
                                        <p:cTn id="44" dur="1000" fill="hold"/>
                                        <p:tgtEl>
                                          <p:spTgt spid="44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51"/>
                                        </p:tgtEl>
                                        <p:attrNameLst>
                                          <p:attrName>style.visibility</p:attrName>
                                        </p:attrNameLst>
                                      </p:cBhvr>
                                      <p:to>
                                        <p:strVal val="visible"/>
                                      </p:to>
                                    </p:set>
                                    <p:animEffect transition="in" filter="fade">
                                      <p:cBhvr>
                                        <p:cTn id="49" dur="1000"/>
                                        <p:tgtEl>
                                          <p:spTgt spid="451"/>
                                        </p:tgtEl>
                                      </p:cBhvr>
                                    </p:animEffect>
                                    <p:anim calcmode="lin" valueType="num">
                                      <p:cBhvr>
                                        <p:cTn id="50" dur="1000" fill="hold"/>
                                        <p:tgtEl>
                                          <p:spTgt spid="451"/>
                                        </p:tgtEl>
                                        <p:attrNameLst>
                                          <p:attrName>ppt_x</p:attrName>
                                        </p:attrNameLst>
                                      </p:cBhvr>
                                      <p:tavLst>
                                        <p:tav tm="0">
                                          <p:val>
                                            <p:strVal val="#ppt_x"/>
                                          </p:val>
                                        </p:tav>
                                        <p:tav tm="100000">
                                          <p:val>
                                            <p:strVal val="#ppt_x"/>
                                          </p:val>
                                        </p:tav>
                                      </p:tavLst>
                                    </p:anim>
                                    <p:anim calcmode="lin" valueType="num">
                                      <p:cBhvr>
                                        <p:cTn id="51" dur="1000" fill="hold"/>
                                        <p:tgtEl>
                                          <p:spTgt spid="45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52"/>
                                        </p:tgtEl>
                                        <p:attrNameLst>
                                          <p:attrName>style.visibility</p:attrName>
                                        </p:attrNameLst>
                                      </p:cBhvr>
                                      <p:to>
                                        <p:strVal val="visible"/>
                                      </p:to>
                                    </p:set>
                                    <p:animEffect transition="in" filter="fade">
                                      <p:cBhvr>
                                        <p:cTn id="56" dur="1000"/>
                                        <p:tgtEl>
                                          <p:spTgt spid="452"/>
                                        </p:tgtEl>
                                      </p:cBhvr>
                                    </p:animEffect>
                                    <p:anim calcmode="lin" valueType="num">
                                      <p:cBhvr>
                                        <p:cTn id="57" dur="1000" fill="hold"/>
                                        <p:tgtEl>
                                          <p:spTgt spid="452"/>
                                        </p:tgtEl>
                                        <p:attrNameLst>
                                          <p:attrName>ppt_x</p:attrName>
                                        </p:attrNameLst>
                                      </p:cBhvr>
                                      <p:tavLst>
                                        <p:tav tm="0">
                                          <p:val>
                                            <p:strVal val="#ppt_x"/>
                                          </p:val>
                                        </p:tav>
                                        <p:tav tm="100000">
                                          <p:val>
                                            <p:strVal val="#ppt_x"/>
                                          </p:val>
                                        </p:tav>
                                      </p:tavLst>
                                    </p:anim>
                                    <p:anim calcmode="lin" valueType="num">
                                      <p:cBhvr>
                                        <p:cTn id="58" dur="1000" fill="hold"/>
                                        <p:tgtEl>
                                          <p:spTgt spid="45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49"/>
                                        </p:tgtEl>
                                        <p:attrNameLst>
                                          <p:attrName>style.visibility</p:attrName>
                                        </p:attrNameLst>
                                      </p:cBhvr>
                                      <p:to>
                                        <p:strVal val="visible"/>
                                      </p:to>
                                    </p:set>
                                    <p:animEffect transition="in" filter="fade">
                                      <p:cBhvr>
                                        <p:cTn id="63" dur="1000"/>
                                        <p:tgtEl>
                                          <p:spTgt spid="449"/>
                                        </p:tgtEl>
                                      </p:cBhvr>
                                    </p:animEffect>
                                    <p:anim calcmode="lin" valueType="num">
                                      <p:cBhvr>
                                        <p:cTn id="64" dur="1000" fill="hold"/>
                                        <p:tgtEl>
                                          <p:spTgt spid="449"/>
                                        </p:tgtEl>
                                        <p:attrNameLst>
                                          <p:attrName>ppt_x</p:attrName>
                                        </p:attrNameLst>
                                      </p:cBhvr>
                                      <p:tavLst>
                                        <p:tav tm="0">
                                          <p:val>
                                            <p:strVal val="#ppt_x"/>
                                          </p:val>
                                        </p:tav>
                                        <p:tav tm="100000">
                                          <p:val>
                                            <p:strVal val="#ppt_x"/>
                                          </p:val>
                                        </p:tav>
                                      </p:tavLst>
                                    </p:anim>
                                    <p:anim calcmode="lin" valueType="num">
                                      <p:cBhvr>
                                        <p:cTn id="65" dur="1000" fill="hold"/>
                                        <p:tgtEl>
                                          <p:spTgt spid="4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p:bldP spid="449" grpId="0" animBg="1"/>
      <p:bldP spid="450" grpId="0" animBg="1"/>
      <p:bldP spid="451" grpId="0" animBg="1"/>
      <p:bldP spid="452" grpId="0" animBg="1"/>
      <p:bldP spid="41" grpId="0" animBg="1"/>
      <p:bldP spid="43" grpId="0" animBg="1"/>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4</a:t>
            </a:fld>
            <a:endParaRPr lang="nl-NL" dirty="0"/>
          </a:p>
        </p:txBody>
      </p:sp>
      <p:sp>
        <p:nvSpPr>
          <p:cNvPr id="27" name="AutoShape 48"/>
          <p:cNvSpPr>
            <a:spLocks noChangeArrowheads="1"/>
          </p:cNvSpPr>
          <p:nvPr/>
        </p:nvSpPr>
        <p:spPr bwMode="gray">
          <a:xfrm>
            <a:off x="323528" y="1700808"/>
            <a:ext cx="2005200" cy="522000"/>
          </a:xfrm>
          <a:prstGeom prst="rect">
            <a:avLst/>
          </a:prstGeom>
          <a:solidFill>
            <a:srgbClr val="2A79D0"/>
          </a:solidFill>
          <a:ln w="12700">
            <a:solidFill>
              <a:schemeClr val="bg1"/>
            </a:solidFill>
            <a:miter lim="800000"/>
            <a:headEnd/>
            <a:tailEnd/>
          </a:ln>
          <a:effectLst>
            <a:outerShdw blurRad="38100" dist="25400" dir="2700000" algn="tl" rotWithShape="0">
              <a:prstClr val="black">
                <a:alpha val="20000"/>
              </a:prstClr>
            </a:outerShdw>
          </a:effectLst>
        </p:spPr>
        <p:txBody>
          <a:bodyPr lIns="0" tIns="0" rIns="0" bIns="0" anchor="ctr" anchorCtr="1"/>
          <a:lstStyle/>
          <a:p>
            <a:pPr algn="ctr" defTabSz="801688"/>
            <a:r>
              <a:rPr lang="en-GB" sz="1400" b="1" dirty="0" smtClean="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ECP Modules</a:t>
            </a:r>
          </a:p>
        </p:txBody>
      </p:sp>
      <p:sp>
        <p:nvSpPr>
          <p:cNvPr id="28" name="AutoShape 49"/>
          <p:cNvSpPr>
            <a:spLocks noChangeArrowheads="1"/>
          </p:cNvSpPr>
          <p:nvPr/>
        </p:nvSpPr>
        <p:spPr bwMode="gray">
          <a:xfrm>
            <a:off x="2483768" y="1700808"/>
            <a:ext cx="2005200" cy="522000"/>
          </a:xfrm>
          <a:prstGeom prst="rect">
            <a:avLst/>
          </a:prstGeom>
          <a:solidFill>
            <a:srgbClr val="558C30"/>
          </a:solidFill>
          <a:ln w="12700">
            <a:solidFill>
              <a:schemeClr val="bg1"/>
            </a:solidFill>
            <a:miter lim="800000"/>
            <a:headEnd/>
            <a:tailEnd/>
          </a:ln>
          <a:effectLst>
            <a:outerShdw blurRad="38100" dist="25400" dir="2700000" algn="tl" rotWithShape="0">
              <a:prstClr val="black">
                <a:alpha val="20000"/>
              </a:prstClr>
            </a:outerShdw>
          </a:effectLst>
        </p:spPr>
        <p:txBody>
          <a:bodyPr lIns="0" tIns="0" rIns="0" bIns="0" anchor="ctr" anchorCtr="1"/>
          <a:lstStyle/>
          <a:p>
            <a:pPr algn="ctr" defTabSz="801688"/>
            <a:r>
              <a:rPr lang="en-GB" sz="1400" b="1" dirty="0" smtClean="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BSOD Modules</a:t>
            </a:r>
            <a:endParaRPr lang="en-GB" sz="1400" b="1" dirty="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sp>
        <p:nvSpPr>
          <p:cNvPr id="29" name="AutoShape 50"/>
          <p:cNvSpPr>
            <a:spLocks noChangeArrowheads="1"/>
          </p:cNvSpPr>
          <p:nvPr/>
        </p:nvSpPr>
        <p:spPr bwMode="gray">
          <a:xfrm>
            <a:off x="4655032" y="1709542"/>
            <a:ext cx="2005200" cy="522000"/>
          </a:xfrm>
          <a:prstGeom prst="rect">
            <a:avLst/>
          </a:prstGeom>
          <a:solidFill>
            <a:srgbClr val="7030A0"/>
          </a:solidFill>
          <a:ln w="12700">
            <a:solidFill>
              <a:schemeClr val="bg1"/>
            </a:solidFill>
            <a:miter lim="800000"/>
            <a:headEnd/>
            <a:tailEnd/>
          </a:ln>
          <a:effectLst>
            <a:outerShdw blurRad="38100" dist="25400" dir="2700000" algn="tl" rotWithShape="0">
              <a:prstClr val="black">
                <a:alpha val="20000"/>
              </a:prstClr>
            </a:outerShdw>
          </a:effectLst>
        </p:spPr>
        <p:txBody>
          <a:bodyPr lIns="0" tIns="0" rIns="0" bIns="0" anchor="ctr" anchorCtr="1"/>
          <a:lstStyle/>
          <a:p>
            <a:pPr algn="ctr" defTabSz="801688"/>
            <a:r>
              <a:rPr lang="en-GB" sz="1400" b="1" dirty="0" smtClean="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MI Modules</a:t>
            </a:r>
            <a:endParaRPr lang="en-GB" sz="1400" b="1" dirty="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grpSp>
        <p:nvGrpSpPr>
          <p:cNvPr id="3" name="Groep 2"/>
          <p:cNvGrpSpPr/>
          <p:nvPr/>
        </p:nvGrpSpPr>
        <p:grpSpPr>
          <a:xfrm>
            <a:off x="323528" y="2294360"/>
            <a:ext cx="2005200" cy="2401502"/>
            <a:chOff x="539552" y="2294360"/>
            <a:chExt cx="2483509" cy="3294880"/>
          </a:xfrm>
          <a:effectLst>
            <a:outerShdw blurRad="38100" dist="25400" dir="5400000" algn="t" rotWithShape="0">
              <a:prstClr val="black">
                <a:alpha val="30000"/>
              </a:prstClr>
            </a:outerShdw>
          </a:effectLst>
        </p:grpSpPr>
        <p:sp>
          <p:nvSpPr>
            <p:cNvPr id="26" name="Rectangle 47"/>
            <p:cNvSpPr>
              <a:spLocks noChangeArrowheads="1"/>
            </p:cNvSpPr>
            <p:nvPr/>
          </p:nvSpPr>
          <p:spPr bwMode="gray">
            <a:xfrm>
              <a:off x="539552" y="2294360"/>
              <a:ext cx="2483509" cy="1508125"/>
            </a:xfrm>
            <a:prstGeom prst="rect">
              <a:avLst/>
            </a:prstGeom>
            <a:blipFill dpi="0" rotWithShape="1">
              <a:blip r:embed="rId3"/>
              <a:srcRect/>
              <a:stretch>
                <a:fillRect/>
              </a:stretch>
            </a:blipFill>
            <a:ln w="12700">
              <a:solidFill>
                <a:schemeClr val="bg1"/>
              </a:solidFill>
              <a:miter lim="800000"/>
              <a:headEnd/>
              <a:tailEnd/>
            </a:ln>
            <a:effectLst/>
          </p:spPr>
          <p:txBody>
            <a:bodyPr lIns="108000" tIns="108000" rIns="108000" bIns="72000" anchor="ctr"/>
            <a:lstStyle/>
            <a:p>
              <a:pPr marL="190500" indent="-190500" algn="ctr"/>
              <a:endParaRPr lang="en-GB" sz="1200" dirty="0">
                <a:solidFill>
                  <a:srgbClr val="FFFFFF"/>
                </a:solidFill>
                <a:latin typeface="Verdana" pitchFamily="34" charset="0"/>
                <a:ea typeface="Verdana" pitchFamily="34" charset="0"/>
                <a:cs typeface="Verdana" pitchFamily="34" charset="0"/>
              </a:endParaRPr>
            </a:p>
          </p:txBody>
        </p:sp>
        <p:sp>
          <p:nvSpPr>
            <p:cNvPr id="31" name="Rectangle 52"/>
            <p:cNvSpPr>
              <a:spLocks noChangeArrowheads="1"/>
            </p:cNvSpPr>
            <p:nvPr/>
          </p:nvSpPr>
          <p:spPr bwMode="gray">
            <a:xfrm>
              <a:off x="539552" y="3802485"/>
              <a:ext cx="2483509" cy="1786755"/>
            </a:xfrm>
            <a:prstGeom prst="rect">
              <a:avLst/>
            </a:prstGeom>
            <a:solidFill>
              <a:srgbClr val="FFFFFF"/>
            </a:solidFill>
            <a:ln w="12700">
              <a:solidFill>
                <a:schemeClr val="bg1"/>
              </a:solidFill>
              <a:miter lim="800000"/>
              <a:headEnd/>
              <a:tailEnd/>
            </a:ln>
            <a:effectLst/>
          </p:spPr>
          <p:txBody>
            <a:bodyPr lIns="108000" tIns="108000" rIns="144000" bIns="72000"/>
            <a:lstStyle/>
            <a:p>
              <a:pPr marL="190500" indent="-190500">
                <a:lnSpc>
                  <a:spcPct val="95000"/>
                </a:lnSpc>
                <a:spcAft>
                  <a:spcPct val="30000"/>
                </a:spcAft>
                <a:buClr>
                  <a:schemeClr val="accent1"/>
                </a:buClr>
                <a:buFont typeface="Wingdings" pitchFamily="2" charset="2"/>
                <a:buChar char="§"/>
              </a:pPr>
              <a:r>
                <a:rPr lang="en-GB" sz="1100" dirty="0" smtClean="0">
                  <a:latin typeface="Verdana" pitchFamily="34" charset="0"/>
                  <a:ea typeface="Verdana" pitchFamily="34" charset="0"/>
                  <a:cs typeface="Verdana" pitchFamily="34" charset="0"/>
                </a:rPr>
                <a:t>Export Coaching For SMEs</a:t>
              </a:r>
            </a:p>
            <a:p>
              <a:pPr marL="190500" indent="-190500">
                <a:lnSpc>
                  <a:spcPct val="95000"/>
                </a:lnSpc>
                <a:spcAft>
                  <a:spcPct val="30000"/>
                </a:spcAft>
                <a:buClr>
                  <a:schemeClr val="accent1"/>
                </a:buClr>
                <a:buFont typeface="Wingdings" pitchFamily="2" charset="2"/>
                <a:buChar char="§"/>
              </a:pPr>
              <a:r>
                <a:rPr lang="en-GB" sz="1100" dirty="0" smtClean="0">
                  <a:latin typeface="Verdana" pitchFamily="34" charset="0"/>
                  <a:ea typeface="Verdana" pitchFamily="34" charset="0"/>
                  <a:cs typeface="Verdana" pitchFamily="34" charset="0"/>
                </a:rPr>
                <a:t>Increasing the competitive capacity of SMEs on European market</a:t>
              </a:r>
              <a:r>
                <a:rPr lang="nl-NL" sz="1000" dirty="0">
                  <a:latin typeface="Verdana" pitchFamily="34" charset="0"/>
                  <a:ea typeface="Verdana" pitchFamily="34" charset="0"/>
                  <a:cs typeface="Verdana" pitchFamily="34" charset="0"/>
                </a:rPr>
                <a:t>	</a:t>
              </a:r>
            </a:p>
            <a:p>
              <a:pPr>
                <a:lnSpc>
                  <a:spcPct val="95000"/>
                </a:lnSpc>
                <a:spcAft>
                  <a:spcPct val="30000"/>
                </a:spcAft>
                <a:buClr>
                  <a:schemeClr val="accent1"/>
                </a:buClr>
              </a:pPr>
              <a:r>
                <a:rPr lang="nl-NL" sz="1000" dirty="0">
                  <a:latin typeface="Verdana" pitchFamily="34" charset="0"/>
                  <a:ea typeface="Verdana" pitchFamily="34" charset="0"/>
                  <a:cs typeface="Verdana" pitchFamily="34" charset="0"/>
                </a:rPr>
                <a:t>	</a:t>
              </a:r>
            </a:p>
          </p:txBody>
        </p:sp>
      </p:grpSp>
      <p:grpSp>
        <p:nvGrpSpPr>
          <p:cNvPr id="7" name="Groep 6"/>
          <p:cNvGrpSpPr/>
          <p:nvPr/>
        </p:nvGrpSpPr>
        <p:grpSpPr>
          <a:xfrm>
            <a:off x="2483768" y="2294360"/>
            <a:ext cx="2007270" cy="2401502"/>
            <a:chOff x="3219542" y="2294360"/>
            <a:chExt cx="2483509" cy="3294880"/>
          </a:xfrm>
          <a:effectLst>
            <a:outerShdw blurRad="38100" dist="25400" dir="5400000" algn="t" rotWithShape="0">
              <a:prstClr val="black">
                <a:alpha val="30000"/>
              </a:prstClr>
            </a:outerShdw>
          </a:effectLst>
        </p:grpSpPr>
        <p:sp>
          <p:nvSpPr>
            <p:cNvPr id="32" name="Rectangle 53"/>
            <p:cNvSpPr>
              <a:spLocks noChangeArrowheads="1"/>
            </p:cNvSpPr>
            <p:nvPr/>
          </p:nvSpPr>
          <p:spPr bwMode="auto">
            <a:xfrm>
              <a:off x="3219542" y="2294360"/>
              <a:ext cx="2483509" cy="1508125"/>
            </a:xfrm>
            <a:prstGeom prst="rect">
              <a:avLst/>
            </a:prstGeom>
            <a:blipFill dpi="0" rotWithShape="1">
              <a:blip r:embed="rId4"/>
              <a:srcRect/>
              <a:stretch>
                <a:fillRect/>
              </a:stretch>
            </a:blipFill>
            <a:ln w="12700">
              <a:solidFill>
                <a:schemeClr val="bg1"/>
              </a:solidFill>
              <a:miter lim="800000"/>
              <a:headEnd/>
              <a:tailEnd/>
            </a:ln>
            <a:effectLst/>
          </p:spPr>
          <p:txBody>
            <a:bodyPr wrap="none" anchor="ctr"/>
            <a:lstStyle/>
            <a:p>
              <a:pPr marL="190500" indent="-190500" eaLnBrk="1" hangingPunct="1">
                <a:spcBef>
                  <a:spcPct val="40000"/>
                </a:spcBef>
                <a:buClr>
                  <a:schemeClr val="accent1"/>
                </a:buClr>
                <a:buFont typeface="Wingdings" pitchFamily="2" charset="2"/>
                <a:buChar char="§"/>
              </a:pPr>
              <a:endParaRPr lang="en-GB" sz="1200">
                <a:latin typeface="Verdana" pitchFamily="34" charset="0"/>
                <a:ea typeface="Verdana" pitchFamily="34" charset="0"/>
                <a:cs typeface="Verdana" pitchFamily="34" charset="0"/>
              </a:endParaRPr>
            </a:p>
          </p:txBody>
        </p:sp>
        <p:sp>
          <p:nvSpPr>
            <p:cNvPr id="33" name="Rectangle 54"/>
            <p:cNvSpPr>
              <a:spLocks noChangeArrowheads="1"/>
            </p:cNvSpPr>
            <p:nvPr/>
          </p:nvSpPr>
          <p:spPr bwMode="gray">
            <a:xfrm>
              <a:off x="3219542" y="3802485"/>
              <a:ext cx="2483509" cy="1786755"/>
            </a:xfrm>
            <a:prstGeom prst="rect">
              <a:avLst/>
            </a:prstGeom>
            <a:solidFill>
              <a:srgbClr val="FFFFFF"/>
            </a:solidFill>
            <a:ln w="12700">
              <a:solidFill>
                <a:schemeClr val="bg1"/>
              </a:solidFill>
              <a:miter lim="800000"/>
              <a:headEnd/>
              <a:tailEnd/>
            </a:ln>
            <a:effectLst/>
          </p:spPr>
          <p:txBody>
            <a:bodyPr lIns="108000" tIns="108000" rIns="144000" bIns="72000"/>
            <a:lstStyle/>
            <a:p>
              <a:pPr marL="190500" indent="-190500">
                <a:lnSpc>
                  <a:spcPct val="95000"/>
                </a:lnSpc>
                <a:spcAft>
                  <a:spcPct val="30000"/>
                </a:spcAft>
                <a:buClr>
                  <a:srgbClr val="558C30"/>
                </a:buClr>
                <a:buFont typeface="Wingdings" pitchFamily="2" charset="2"/>
                <a:buChar char="§"/>
              </a:pPr>
              <a:r>
                <a:rPr lang="en-GB" sz="1100" dirty="0" smtClean="0">
                  <a:latin typeface="Verdana" pitchFamily="34" charset="0"/>
                  <a:ea typeface="Verdana" pitchFamily="34" charset="0"/>
                  <a:cs typeface="Verdana" pitchFamily="34" charset="0"/>
                </a:rPr>
                <a:t>Institutional Development For BSOs</a:t>
              </a:r>
            </a:p>
            <a:p>
              <a:pPr marL="190500" indent="-190500">
                <a:lnSpc>
                  <a:spcPct val="95000"/>
                </a:lnSpc>
                <a:spcAft>
                  <a:spcPct val="30000"/>
                </a:spcAft>
                <a:buClr>
                  <a:srgbClr val="558C30"/>
                </a:buClr>
                <a:buFont typeface="Wingdings" pitchFamily="2" charset="2"/>
                <a:buChar char="§"/>
              </a:pPr>
              <a:r>
                <a:rPr lang="en-GB" sz="1100" dirty="0" smtClean="0">
                  <a:latin typeface="Verdana" pitchFamily="34" charset="0"/>
                  <a:ea typeface="Verdana" pitchFamily="34" charset="0"/>
                  <a:cs typeface="Verdana" pitchFamily="34" charset="0"/>
                </a:rPr>
                <a:t>Improved sustainable service provision to exporters</a:t>
              </a:r>
              <a:endParaRPr lang="en-GB" sz="1100" dirty="0">
                <a:latin typeface="Verdana" pitchFamily="34" charset="0"/>
                <a:ea typeface="Verdana" pitchFamily="34" charset="0"/>
                <a:cs typeface="Verdana" pitchFamily="34" charset="0"/>
              </a:endParaRPr>
            </a:p>
          </p:txBody>
        </p:sp>
      </p:grpSp>
      <p:grpSp>
        <p:nvGrpSpPr>
          <p:cNvPr id="8" name="Groep 7"/>
          <p:cNvGrpSpPr/>
          <p:nvPr/>
        </p:nvGrpSpPr>
        <p:grpSpPr>
          <a:xfrm>
            <a:off x="4644008" y="2303094"/>
            <a:ext cx="2018010" cy="2392768"/>
            <a:chOff x="5909355" y="2294360"/>
            <a:chExt cx="2483510" cy="3294879"/>
          </a:xfrm>
          <a:effectLst>
            <a:outerShdw blurRad="38100" dist="25400" dir="5400000" algn="t" rotWithShape="0">
              <a:prstClr val="black">
                <a:alpha val="30000"/>
              </a:prstClr>
            </a:outerShdw>
          </a:effectLst>
        </p:grpSpPr>
        <p:sp>
          <p:nvSpPr>
            <p:cNvPr id="34" name="Rectangle 55" descr="Bild2"/>
            <p:cNvSpPr>
              <a:spLocks noChangeArrowheads="1"/>
            </p:cNvSpPr>
            <p:nvPr/>
          </p:nvSpPr>
          <p:spPr bwMode="gray">
            <a:xfrm>
              <a:off x="5909355" y="2294360"/>
              <a:ext cx="2483509" cy="1508125"/>
            </a:xfrm>
            <a:prstGeom prst="rect">
              <a:avLst/>
            </a:prstGeom>
            <a:blipFill dpi="0" rotWithShape="1">
              <a:blip r:embed="rId5"/>
              <a:srcRect/>
              <a:stretch>
                <a:fillRect/>
              </a:stretch>
            </a:blipFill>
            <a:ln w="12700">
              <a:solidFill>
                <a:schemeClr val="bg1"/>
              </a:solidFill>
              <a:miter lim="800000"/>
              <a:headEnd/>
              <a:tailEnd/>
            </a:ln>
            <a:effectLst/>
          </p:spPr>
          <p:txBody>
            <a:bodyPr lIns="108000" tIns="72000" rIns="72000" bIns="72000" anchor="ctr"/>
            <a:lstStyle/>
            <a:p>
              <a:pPr marL="190500" indent="-190500" eaLnBrk="1" hangingPunct="1">
                <a:spcBef>
                  <a:spcPct val="40000"/>
                </a:spcBef>
                <a:buClr>
                  <a:schemeClr val="accent1"/>
                </a:buClr>
                <a:buFont typeface="Wingdings" pitchFamily="2" charset="2"/>
                <a:buChar char="§"/>
              </a:pPr>
              <a:endParaRPr lang="en-GB" sz="1200">
                <a:latin typeface="Verdana" pitchFamily="34" charset="0"/>
                <a:ea typeface="Verdana" pitchFamily="34" charset="0"/>
                <a:cs typeface="Verdana" pitchFamily="34" charset="0"/>
              </a:endParaRPr>
            </a:p>
          </p:txBody>
        </p:sp>
        <p:sp>
          <p:nvSpPr>
            <p:cNvPr id="35" name="Rectangle 56"/>
            <p:cNvSpPr>
              <a:spLocks noChangeArrowheads="1"/>
            </p:cNvSpPr>
            <p:nvPr/>
          </p:nvSpPr>
          <p:spPr bwMode="gray">
            <a:xfrm>
              <a:off x="5909356" y="3802484"/>
              <a:ext cx="2483509" cy="1786755"/>
            </a:xfrm>
            <a:prstGeom prst="rect">
              <a:avLst/>
            </a:prstGeom>
            <a:solidFill>
              <a:srgbClr val="FFFFFF"/>
            </a:solidFill>
            <a:ln w="12700">
              <a:solidFill>
                <a:schemeClr val="bg1"/>
              </a:solidFill>
              <a:miter lim="800000"/>
              <a:headEnd/>
              <a:tailEnd/>
            </a:ln>
            <a:effectLst/>
          </p:spPr>
          <p:txBody>
            <a:bodyPr lIns="108000" tIns="108000" rIns="144000" bIns="72000"/>
            <a:lstStyle/>
            <a:p>
              <a:pPr marL="190500" indent="-190500">
                <a:lnSpc>
                  <a:spcPct val="95000"/>
                </a:lnSpc>
                <a:spcAft>
                  <a:spcPct val="30000"/>
                </a:spcAft>
                <a:buClr>
                  <a:srgbClr val="7030A0"/>
                </a:buClr>
                <a:buFont typeface="Wingdings" pitchFamily="2" charset="2"/>
                <a:buChar char="§"/>
              </a:pPr>
              <a:r>
                <a:rPr lang="en-GB" sz="1100" dirty="0" smtClean="0">
                  <a:latin typeface="Verdana" pitchFamily="34" charset="0"/>
                  <a:ea typeface="Verdana" pitchFamily="34" charset="0"/>
                  <a:cs typeface="Verdana" pitchFamily="34" charset="0"/>
                </a:rPr>
                <a:t>Market Intelligence for SME en BSOs</a:t>
              </a:r>
            </a:p>
            <a:p>
              <a:pPr marL="190500" indent="-190500">
                <a:lnSpc>
                  <a:spcPct val="95000"/>
                </a:lnSpc>
                <a:spcAft>
                  <a:spcPct val="30000"/>
                </a:spcAft>
                <a:buClr>
                  <a:srgbClr val="7030A0"/>
                </a:buClr>
                <a:buFont typeface="Wingdings" pitchFamily="2" charset="2"/>
                <a:buChar char="§"/>
              </a:pPr>
              <a:r>
                <a:rPr lang="en-GB" sz="1100" dirty="0" smtClean="0">
                  <a:latin typeface="Verdana" pitchFamily="34" charset="0"/>
                  <a:ea typeface="Verdana" pitchFamily="34" charset="0"/>
                  <a:cs typeface="Verdana" pitchFamily="34" charset="0"/>
                </a:rPr>
                <a:t>www.cbi.eu/marketinfo</a:t>
              </a:r>
              <a:endParaRPr lang="en-GB" sz="1100" dirty="0">
                <a:latin typeface="Verdana" pitchFamily="34" charset="0"/>
                <a:ea typeface="Verdana" pitchFamily="34" charset="0"/>
                <a:cs typeface="Verdana" pitchFamily="34" charset="0"/>
              </a:endParaRPr>
            </a:p>
          </p:txBody>
        </p:sp>
      </p:grpSp>
      <p:sp>
        <p:nvSpPr>
          <p:cNvPr id="22" name="AutoShape 50"/>
          <p:cNvSpPr>
            <a:spLocks noChangeArrowheads="1"/>
          </p:cNvSpPr>
          <p:nvPr/>
        </p:nvSpPr>
        <p:spPr bwMode="gray">
          <a:xfrm>
            <a:off x="6804248" y="1709542"/>
            <a:ext cx="2005200" cy="522000"/>
          </a:xfrm>
          <a:prstGeom prst="rect">
            <a:avLst/>
          </a:prstGeom>
          <a:solidFill>
            <a:srgbClr val="B88B00"/>
          </a:solidFill>
          <a:ln w="12700">
            <a:solidFill>
              <a:schemeClr val="bg1"/>
            </a:solidFill>
            <a:miter lim="800000"/>
            <a:headEnd/>
            <a:tailEnd/>
          </a:ln>
          <a:effectLst>
            <a:outerShdw blurRad="38100" dist="25400" dir="2700000" algn="tl" rotWithShape="0">
              <a:prstClr val="black">
                <a:alpha val="20000"/>
              </a:prstClr>
            </a:outerShdw>
          </a:effectLst>
        </p:spPr>
        <p:txBody>
          <a:bodyPr lIns="0" tIns="0" rIns="0" bIns="0" anchor="ctr" anchorCtr="1"/>
          <a:lstStyle/>
          <a:p>
            <a:pPr algn="ctr" defTabSz="801688"/>
            <a:r>
              <a:rPr lang="en-GB" sz="1400" b="1" dirty="0" smtClean="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HRD Modules</a:t>
            </a:r>
            <a:endParaRPr lang="en-GB" sz="1400" b="1" dirty="0">
              <a:solidFill>
                <a:srgbClr val="FFFFFF"/>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p:txBody>
      </p:sp>
      <p:grpSp>
        <p:nvGrpSpPr>
          <p:cNvPr id="23" name="Groep 22"/>
          <p:cNvGrpSpPr/>
          <p:nvPr/>
        </p:nvGrpSpPr>
        <p:grpSpPr>
          <a:xfrm>
            <a:off x="6804248" y="2303094"/>
            <a:ext cx="2005200" cy="2392768"/>
            <a:chOff x="5909355" y="2294360"/>
            <a:chExt cx="2483509" cy="3294880"/>
          </a:xfrm>
          <a:effectLst>
            <a:outerShdw blurRad="38100" dist="25400" dir="5400000" algn="t" rotWithShape="0">
              <a:prstClr val="black">
                <a:alpha val="30000"/>
              </a:prstClr>
            </a:outerShdw>
          </a:effectLst>
        </p:grpSpPr>
        <p:sp>
          <p:nvSpPr>
            <p:cNvPr id="24" name="Rectangle 55" descr="Bild2"/>
            <p:cNvSpPr>
              <a:spLocks noChangeArrowheads="1"/>
            </p:cNvSpPr>
            <p:nvPr/>
          </p:nvSpPr>
          <p:spPr bwMode="gray">
            <a:xfrm>
              <a:off x="5909355" y="2294360"/>
              <a:ext cx="2483509" cy="1508125"/>
            </a:xfrm>
            <a:prstGeom prst="rect">
              <a:avLst/>
            </a:prstGeom>
            <a:blipFill dpi="0" rotWithShape="1">
              <a:blip r:embed="rId6"/>
              <a:srcRect/>
              <a:stretch>
                <a:fillRect/>
              </a:stretch>
            </a:blipFill>
            <a:ln w="12700">
              <a:solidFill>
                <a:schemeClr val="bg1"/>
              </a:solidFill>
              <a:miter lim="800000"/>
              <a:headEnd/>
              <a:tailEnd/>
            </a:ln>
            <a:effectLst/>
          </p:spPr>
          <p:txBody>
            <a:bodyPr lIns="108000" tIns="72000" rIns="72000" bIns="72000" anchor="ctr"/>
            <a:lstStyle/>
            <a:p>
              <a:pPr marL="190500" indent="-190500" eaLnBrk="1" hangingPunct="1">
                <a:spcBef>
                  <a:spcPct val="40000"/>
                </a:spcBef>
                <a:buClr>
                  <a:schemeClr val="accent1"/>
                </a:buClr>
                <a:buFont typeface="Wingdings" pitchFamily="2" charset="2"/>
                <a:buChar char="§"/>
              </a:pPr>
              <a:endParaRPr lang="en-GB" sz="1200">
                <a:latin typeface="Verdana" pitchFamily="34" charset="0"/>
                <a:ea typeface="Verdana" pitchFamily="34" charset="0"/>
                <a:cs typeface="Verdana" pitchFamily="34" charset="0"/>
              </a:endParaRPr>
            </a:p>
          </p:txBody>
        </p:sp>
        <p:sp>
          <p:nvSpPr>
            <p:cNvPr id="25" name="Rectangle 56"/>
            <p:cNvSpPr>
              <a:spLocks noChangeArrowheads="1"/>
            </p:cNvSpPr>
            <p:nvPr/>
          </p:nvSpPr>
          <p:spPr bwMode="gray">
            <a:xfrm>
              <a:off x="5909355" y="3802485"/>
              <a:ext cx="2483509" cy="1786755"/>
            </a:xfrm>
            <a:prstGeom prst="rect">
              <a:avLst/>
            </a:prstGeom>
            <a:solidFill>
              <a:srgbClr val="FFFFFF"/>
            </a:solidFill>
            <a:ln w="12700">
              <a:solidFill>
                <a:schemeClr val="bg1"/>
              </a:solidFill>
              <a:miter lim="800000"/>
              <a:headEnd/>
              <a:tailEnd/>
            </a:ln>
            <a:effectLst/>
          </p:spPr>
          <p:txBody>
            <a:bodyPr lIns="108000" tIns="108000" rIns="144000" bIns="72000"/>
            <a:lstStyle/>
            <a:p>
              <a:pPr marL="190500" indent="-190500">
                <a:lnSpc>
                  <a:spcPct val="95000"/>
                </a:lnSpc>
                <a:spcAft>
                  <a:spcPct val="30000"/>
                </a:spcAft>
                <a:buClr>
                  <a:srgbClr val="B88B00"/>
                </a:buClr>
                <a:buFont typeface="Wingdings" pitchFamily="2" charset="2"/>
                <a:buChar char="§"/>
              </a:pPr>
              <a:r>
                <a:rPr lang="en-GB" sz="1100" dirty="0" smtClean="0">
                  <a:latin typeface="Verdana" pitchFamily="34" charset="0"/>
                  <a:ea typeface="Verdana" pitchFamily="34" charset="0"/>
                  <a:cs typeface="Verdana" pitchFamily="34" charset="0"/>
                </a:rPr>
                <a:t>Human Resources Development for staff of SME en BSOs</a:t>
              </a:r>
            </a:p>
            <a:p>
              <a:pPr marL="190500" indent="-190500">
                <a:lnSpc>
                  <a:spcPct val="95000"/>
                </a:lnSpc>
                <a:spcAft>
                  <a:spcPct val="30000"/>
                </a:spcAft>
                <a:buClr>
                  <a:srgbClr val="B88B00"/>
                </a:buClr>
                <a:buFont typeface="Wingdings" pitchFamily="2" charset="2"/>
                <a:buChar char="§"/>
              </a:pPr>
              <a:r>
                <a:rPr lang="en-GB" sz="1100" dirty="0" smtClean="0">
                  <a:latin typeface="Verdana" pitchFamily="34" charset="0"/>
                  <a:ea typeface="Verdana" pitchFamily="34" charset="0"/>
                  <a:cs typeface="Verdana" pitchFamily="34" charset="0"/>
                </a:rPr>
                <a:t>export knowledge and export skills</a:t>
              </a:r>
            </a:p>
            <a:p>
              <a:pPr marL="190500" indent="-190500">
                <a:lnSpc>
                  <a:spcPct val="95000"/>
                </a:lnSpc>
                <a:spcAft>
                  <a:spcPct val="30000"/>
                </a:spcAft>
                <a:buClr>
                  <a:srgbClr val="7030A0"/>
                </a:buClr>
                <a:buFont typeface="Wingdings" pitchFamily="2" charset="2"/>
                <a:buChar char="§"/>
              </a:pPr>
              <a:endParaRPr lang="nl-NL" sz="1200" dirty="0">
                <a:latin typeface="Verdana" pitchFamily="34" charset="0"/>
                <a:ea typeface="Verdana" pitchFamily="34" charset="0"/>
                <a:cs typeface="Verdana" pitchFamily="34" charset="0"/>
              </a:endParaRPr>
            </a:p>
          </p:txBody>
        </p:sp>
      </p:grpSp>
      <p:sp>
        <p:nvSpPr>
          <p:cNvPr id="39" name="Titel 1"/>
          <p:cNvSpPr>
            <a:spLocks noGrp="1"/>
          </p:cNvSpPr>
          <p:nvPr>
            <p:ph type="title"/>
          </p:nvPr>
        </p:nvSpPr>
        <p:spPr>
          <a:xfrm>
            <a:off x="158824" y="1052736"/>
            <a:ext cx="8805664" cy="648072"/>
          </a:xfrm>
        </p:spPr>
        <p:txBody>
          <a:bodyPr>
            <a:normAutofit/>
          </a:bodyPr>
          <a:lstStyle/>
          <a:p>
            <a:pPr algn="ctr"/>
            <a:r>
              <a:rPr lang="nl-NL" sz="1800" dirty="0" smtClean="0">
                <a:solidFill>
                  <a:schemeClr val="tx1"/>
                </a:solidFill>
              </a:rPr>
              <a:t>CBI </a:t>
            </a:r>
            <a:r>
              <a:rPr lang="nl-NL" sz="1800" dirty="0" err="1" smtClean="0">
                <a:solidFill>
                  <a:schemeClr val="tx1"/>
                </a:solidFill>
              </a:rPr>
              <a:t>Programmes</a:t>
            </a:r>
            <a:r>
              <a:rPr lang="nl-NL" sz="1800" dirty="0" smtClean="0">
                <a:solidFill>
                  <a:schemeClr val="tx1"/>
                </a:solidFill>
              </a:rPr>
              <a:t> </a:t>
            </a:r>
            <a:r>
              <a:rPr lang="nl-NL" sz="1800" dirty="0" err="1" smtClean="0">
                <a:solidFill>
                  <a:schemeClr val="tx1"/>
                </a:solidFill>
              </a:rPr>
              <a:t>consist</a:t>
            </a:r>
            <a:r>
              <a:rPr lang="nl-NL" sz="1800" dirty="0" smtClean="0">
                <a:solidFill>
                  <a:schemeClr val="tx1"/>
                </a:solidFill>
              </a:rPr>
              <a:t> of </a:t>
            </a:r>
            <a:endParaRPr lang="nl-NL" sz="1800" dirty="0">
              <a:solidFill>
                <a:schemeClr val="tx1"/>
              </a:solidFill>
            </a:endParaRPr>
          </a:p>
        </p:txBody>
      </p:sp>
      <p:sp>
        <p:nvSpPr>
          <p:cNvPr id="38" name="Freeform 83"/>
          <p:cNvSpPr>
            <a:spLocks noChangeAspect="1" noEditPoints="1"/>
          </p:cNvSpPr>
          <p:nvPr/>
        </p:nvSpPr>
        <p:spPr bwMode="gray">
          <a:xfrm flipH="1">
            <a:off x="2084574" y="1739106"/>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nl-NL"/>
          </a:p>
        </p:txBody>
      </p:sp>
      <p:sp>
        <p:nvSpPr>
          <p:cNvPr id="40" name="Freeform 83"/>
          <p:cNvSpPr>
            <a:spLocks noChangeAspect="1" noEditPoints="1"/>
          </p:cNvSpPr>
          <p:nvPr/>
        </p:nvSpPr>
        <p:spPr bwMode="gray">
          <a:xfrm flipH="1">
            <a:off x="4240601" y="1741669"/>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nl-NL"/>
          </a:p>
        </p:txBody>
      </p:sp>
      <p:sp>
        <p:nvSpPr>
          <p:cNvPr id="41" name="Freeform 83"/>
          <p:cNvSpPr>
            <a:spLocks noChangeAspect="1" noEditPoints="1"/>
          </p:cNvSpPr>
          <p:nvPr/>
        </p:nvSpPr>
        <p:spPr bwMode="gray">
          <a:xfrm flipH="1">
            <a:off x="6409268" y="1760175"/>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nl-NL"/>
          </a:p>
        </p:txBody>
      </p:sp>
      <p:sp>
        <p:nvSpPr>
          <p:cNvPr id="42" name="Freeform 83">
            <a:hlinkClick r:id="" action="ppaction://noaction"/>
          </p:cNvPr>
          <p:cNvSpPr>
            <a:spLocks noChangeAspect="1" noEditPoints="1"/>
          </p:cNvSpPr>
          <p:nvPr/>
        </p:nvSpPr>
        <p:spPr bwMode="gray">
          <a:xfrm flipH="1">
            <a:off x="8561080" y="1760175"/>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nl-NL"/>
          </a:p>
        </p:txBody>
      </p:sp>
      <p:sp>
        <p:nvSpPr>
          <p:cNvPr id="9" name="Rechthoek 8">
            <a:hlinkClick r:id="rId7" action="ppaction://hlinksldjump"/>
          </p:cNvPr>
          <p:cNvSpPr/>
          <p:nvPr/>
        </p:nvSpPr>
        <p:spPr>
          <a:xfrm>
            <a:off x="323528" y="1700808"/>
            <a:ext cx="2005200" cy="5220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29">
            <a:hlinkClick r:id="" action="ppaction://noaction"/>
          </p:cNvPr>
          <p:cNvSpPr/>
          <p:nvPr/>
        </p:nvSpPr>
        <p:spPr>
          <a:xfrm>
            <a:off x="2483768" y="1700808"/>
            <a:ext cx="2005200" cy="5220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hlinkClick r:id="" action="ppaction://noaction"/>
          </p:cNvPr>
          <p:cNvSpPr/>
          <p:nvPr/>
        </p:nvSpPr>
        <p:spPr>
          <a:xfrm>
            <a:off x="4655032" y="1700808"/>
            <a:ext cx="2006986" cy="5220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hlinkClick r:id="rId8" action="ppaction://hlinksldjump"/>
          </p:cNvPr>
          <p:cNvSpPr/>
          <p:nvPr/>
        </p:nvSpPr>
        <p:spPr>
          <a:xfrm>
            <a:off x="6804248" y="1700808"/>
            <a:ext cx="2005200" cy="5220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141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6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22" grpId="0" animBg="1"/>
      <p:bldP spid="39" grpId="0"/>
      <p:bldP spid="38"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6"/>
          <p:cNvSpPr>
            <a:spLocks noChangeArrowheads="1"/>
          </p:cNvSpPr>
          <p:nvPr/>
        </p:nvSpPr>
        <p:spPr bwMode="gray">
          <a:xfrm>
            <a:off x="4788024" y="4581128"/>
            <a:ext cx="1458565" cy="1187446"/>
          </a:xfrm>
          <a:prstGeom prst="homePlate">
            <a:avLst>
              <a:gd name="adj" fmla="val 29190"/>
            </a:avLst>
          </a:prstGeom>
          <a:solidFill>
            <a:srgbClr val="2975C9">
              <a:alpha val="25000"/>
            </a:srgbClr>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latin typeface="Verdana" pitchFamily="34" charset="0"/>
                <a:ea typeface="Verdana" pitchFamily="34" charset="0"/>
                <a:cs typeface="Verdana" pitchFamily="34" charset="0"/>
              </a:rPr>
              <a:t>Market entry</a:t>
            </a:r>
            <a:br>
              <a:rPr lang="en-GB" sz="1200" b="1" dirty="0" smtClean="0">
                <a:solidFill>
                  <a:prstClr val="white"/>
                </a:solidFill>
                <a:latin typeface="Verdana" pitchFamily="34" charset="0"/>
                <a:ea typeface="Verdana" pitchFamily="34" charset="0"/>
                <a:cs typeface="Verdana" pitchFamily="34" charset="0"/>
              </a:rPr>
            </a:br>
            <a:r>
              <a:rPr lang="en-GB" sz="1200" b="1" dirty="0" smtClean="0">
                <a:solidFill>
                  <a:prstClr val="white"/>
                </a:solidFill>
                <a:latin typeface="Verdana" pitchFamily="34" charset="0"/>
                <a:ea typeface="Verdana" pitchFamily="34" charset="0"/>
                <a:cs typeface="Verdana" pitchFamily="34" charset="0"/>
              </a:rPr>
              <a:t>EU</a:t>
            </a:r>
            <a:endParaRPr lang="en-GB" sz="1200" b="1" dirty="0">
              <a:solidFill>
                <a:prstClr val="white"/>
              </a:solidFill>
              <a:latin typeface="Verdana" pitchFamily="34" charset="0"/>
              <a:ea typeface="Verdana" pitchFamily="34" charset="0"/>
              <a:cs typeface="Verdana" pitchFamily="34" charset="0"/>
            </a:endParaRPr>
          </a:p>
        </p:txBody>
      </p:sp>
      <p:sp>
        <p:nvSpPr>
          <p:cNvPr id="25" name="AutoShape 5"/>
          <p:cNvSpPr>
            <a:spLocks noChangeArrowheads="1"/>
          </p:cNvSpPr>
          <p:nvPr/>
        </p:nvSpPr>
        <p:spPr bwMode="gray">
          <a:xfrm>
            <a:off x="4769620" y="1916831"/>
            <a:ext cx="1458565" cy="1187445"/>
          </a:xfrm>
          <a:prstGeom prst="homePlate">
            <a:avLst>
              <a:gd name="adj" fmla="val 29190"/>
            </a:avLst>
          </a:prstGeom>
          <a:solidFill>
            <a:srgbClr val="2975C9">
              <a:alpha val="25000"/>
            </a:srgbClr>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smtClean="0">
                <a:solidFill>
                  <a:prstClr val="white"/>
                </a:solidFill>
                <a:latin typeface="Verdana" pitchFamily="34" charset="0"/>
                <a:ea typeface="Verdana" pitchFamily="34" charset="0"/>
                <a:cs typeface="Verdana" pitchFamily="34" charset="0"/>
              </a:rPr>
              <a:t>Certification</a:t>
            </a:r>
            <a:endParaRPr lang="en-GB" sz="1200" b="1">
              <a:solidFill>
                <a:prstClr val="white"/>
              </a:solidFill>
              <a:latin typeface="Verdana" pitchFamily="34" charset="0"/>
              <a:ea typeface="Verdana" pitchFamily="34" charset="0"/>
              <a:cs typeface="Verdana" pitchFamily="34" charset="0"/>
            </a:endParaRPr>
          </a:p>
        </p:txBody>
      </p:sp>
      <p:sp>
        <p:nvSpPr>
          <p:cNvPr id="26" name="AutoShape 6"/>
          <p:cNvSpPr>
            <a:spLocks noChangeArrowheads="1"/>
          </p:cNvSpPr>
          <p:nvPr/>
        </p:nvSpPr>
        <p:spPr bwMode="gray">
          <a:xfrm>
            <a:off x="4769620" y="3240064"/>
            <a:ext cx="1458565" cy="1187446"/>
          </a:xfrm>
          <a:prstGeom prst="homePlate">
            <a:avLst>
              <a:gd name="adj" fmla="val 29190"/>
            </a:avLst>
          </a:prstGeom>
          <a:solidFill>
            <a:srgbClr val="2975C9">
              <a:alpha val="25000"/>
            </a:srgbClr>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latin typeface="Verdana" pitchFamily="34" charset="0"/>
                <a:ea typeface="Verdana" pitchFamily="34" charset="0"/>
                <a:cs typeface="Verdana" pitchFamily="34" charset="0"/>
              </a:rPr>
              <a:t>Market entry</a:t>
            </a:r>
            <a:br>
              <a:rPr lang="en-GB" sz="1200" b="1" dirty="0" smtClean="0">
                <a:solidFill>
                  <a:prstClr val="white"/>
                </a:solidFill>
                <a:latin typeface="Verdana" pitchFamily="34" charset="0"/>
                <a:ea typeface="Verdana" pitchFamily="34" charset="0"/>
                <a:cs typeface="Verdana" pitchFamily="34" charset="0"/>
              </a:rPr>
            </a:br>
            <a:r>
              <a:rPr lang="en-GB" sz="1200" b="1" dirty="0" smtClean="0">
                <a:solidFill>
                  <a:prstClr val="white"/>
                </a:solidFill>
                <a:latin typeface="Verdana" pitchFamily="34" charset="0"/>
                <a:ea typeface="Verdana" pitchFamily="34" charset="0"/>
                <a:cs typeface="Verdana" pitchFamily="34" charset="0"/>
              </a:rPr>
              <a:t>Regional</a:t>
            </a:r>
            <a:endParaRPr lang="en-GB" sz="1200" b="1" dirty="0">
              <a:solidFill>
                <a:prstClr val="white"/>
              </a:solidFill>
              <a:latin typeface="Verdana" pitchFamily="34" charset="0"/>
              <a:ea typeface="Verdana" pitchFamily="34" charset="0"/>
              <a:cs typeface="Verdana" pitchFamily="34" charset="0"/>
            </a:endParaRPr>
          </a:p>
        </p:txBody>
      </p:sp>
      <p:sp>
        <p:nvSpPr>
          <p:cNvPr id="2" name="Titel 1"/>
          <p:cNvSpPr>
            <a:spLocks noGrp="1"/>
          </p:cNvSpPr>
          <p:nvPr>
            <p:ph type="title"/>
          </p:nvPr>
        </p:nvSpPr>
        <p:spPr/>
        <p:txBody>
          <a:bodyPr>
            <a:normAutofit/>
          </a:bodyPr>
          <a:lstStyle/>
          <a:p>
            <a:r>
              <a:rPr lang="en-GB" smtClean="0">
                <a:solidFill>
                  <a:schemeClr val="tx1"/>
                </a:solidFill>
              </a:rPr>
              <a:t>Export Coaching modules</a:t>
            </a:r>
            <a:endParaRPr lang="en-GB" sz="1600" b="0">
              <a:solidFill>
                <a:schemeClr val="tx1"/>
              </a:solidFill>
            </a:endParaRPr>
          </a:p>
        </p:txBody>
      </p:sp>
      <p:sp>
        <p:nvSpPr>
          <p:cNvPr id="4" name="Tijdelijke aanduiding voor datum 3"/>
          <p:cNvSpPr>
            <a:spLocks noGrp="1"/>
          </p:cNvSpPr>
          <p:nvPr>
            <p:ph type="dt" sz="half" idx="2"/>
          </p:nvPr>
        </p:nvSpPr>
        <p:spPr/>
        <p:txBody>
          <a:bodyPr/>
          <a:lstStyle/>
          <a:p>
            <a:fld id="{CFC0FB3F-F39D-4423-9D6E-B02821852115}" type="datetime1">
              <a:rPr lang="en-GB" smtClean="0">
                <a:solidFill>
                  <a:prstClr val="white"/>
                </a:solidFill>
              </a:rPr>
              <a:pPr/>
              <a:t>24/05/2012</a:t>
            </a:fld>
            <a:endParaRPr lang="en-GB">
              <a:solidFill>
                <a:prstClr val="white"/>
              </a:solidFill>
            </a:endParaRPr>
          </a:p>
        </p:txBody>
      </p:sp>
      <p:sp>
        <p:nvSpPr>
          <p:cNvPr id="5" name="Tijdelijke aanduiding voor voettekst 4"/>
          <p:cNvSpPr>
            <a:spLocks noGrp="1"/>
          </p:cNvSpPr>
          <p:nvPr>
            <p:ph type="ftr" sz="quarter" idx="3"/>
          </p:nvPr>
        </p:nvSpPr>
        <p:spPr/>
        <p:txBody>
          <a:bodyPr/>
          <a:lstStyle/>
          <a:p>
            <a:r>
              <a:rPr lang="en-GB" smtClean="0">
                <a:solidFill>
                  <a:srgbClr val="FFFFFF"/>
                </a:solidFill>
              </a:rPr>
              <a:t>CBI - Ministry of Foreign Affairs</a:t>
            </a:r>
            <a:endParaRPr lang="en-GB">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en-GB" smtClean="0">
                <a:solidFill>
                  <a:prstClr val="white"/>
                </a:solidFill>
              </a:rPr>
              <a:pPr/>
              <a:t>5</a:t>
            </a:fld>
            <a:endParaRPr lang="en-GB">
              <a:solidFill>
                <a:prstClr val="white"/>
              </a:solidFill>
            </a:endParaRPr>
          </a:p>
        </p:txBody>
      </p:sp>
      <p:sp>
        <p:nvSpPr>
          <p:cNvPr id="30" name="AutoShape 5">
            <a:hlinkClick r:id="" action="ppaction://noaction"/>
          </p:cNvPr>
          <p:cNvSpPr>
            <a:spLocks noChangeArrowheads="1"/>
          </p:cNvSpPr>
          <p:nvPr/>
        </p:nvSpPr>
        <p:spPr bwMode="gray">
          <a:xfrm>
            <a:off x="4769621" y="1917601"/>
            <a:ext cx="1458562" cy="1187445"/>
          </a:xfrm>
          <a:prstGeom prst="homePlate">
            <a:avLst>
              <a:gd name="adj" fmla="val 29190"/>
            </a:avLst>
          </a:prstGeom>
          <a:solidFill>
            <a:srgbClr val="2975C9"/>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Certification</a:t>
            </a:r>
            <a:endParaRPr lang="en-GB" sz="1200" b="1">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1" name="AutoShape 6">
            <a:hlinkClick r:id="" action="ppaction://noaction"/>
          </p:cNvPr>
          <p:cNvSpPr>
            <a:spLocks noChangeArrowheads="1"/>
          </p:cNvSpPr>
          <p:nvPr/>
        </p:nvSpPr>
        <p:spPr bwMode="gray">
          <a:xfrm>
            <a:off x="4769619" y="3240064"/>
            <a:ext cx="1458565" cy="1187446"/>
          </a:xfrm>
          <a:prstGeom prst="homePlate">
            <a:avLst>
              <a:gd name="adj" fmla="val 29190"/>
            </a:avLst>
          </a:prstGeom>
          <a:solidFill>
            <a:srgbClr val="2975C9"/>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Market entry</a:t>
            </a:r>
            <a:b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Regional</a:t>
            </a:r>
            <a:endParaRPr lang="en-GB" sz="1200" b="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2" name="Rectangle 8"/>
          <p:cNvSpPr>
            <a:spLocks noChangeArrowheads="1"/>
          </p:cNvSpPr>
          <p:nvPr/>
        </p:nvSpPr>
        <p:spPr bwMode="gray">
          <a:xfrm>
            <a:off x="6300193" y="1916832"/>
            <a:ext cx="2664296" cy="1187445"/>
          </a:xfrm>
          <a:prstGeom prst="rect">
            <a:avLst/>
          </a:prstGeom>
          <a:solidFill>
            <a:srgbClr val="FFFFFF"/>
          </a:solidFill>
          <a:ln w="9525">
            <a:solidFill>
              <a:srgbClr val="EAEAEA"/>
            </a:solidFill>
            <a:miter lim="800000"/>
            <a:headEnd/>
            <a:tailEnd/>
          </a:ln>
          <a:effectLst>
            <a:outerShdw blurRad="38100" dist="25400" dir="2700000" algn="tl" rotWithShape="0">
              <a:prstClr val="black">
                <a:alpha val="20000"/>
              </a:prstClr>
            </a:outerShdw>
          </a:effectLst>
        </p:spPr>
        <p:txBody>
          <a:bodyPr lIns="108000" tIns="108000" rIns="144000" bIns="72000"/>
          <a:lstStyle/>
          <a:p>
            <a:pPr marL="190500" indent="-190500">
              <a:spcBef>
                <a:spcPct val="40000"/>
              </a:spcBef>
              <a:buClr>
                <a:srgbClr val="2975C9"/>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Providing expertise regarding the proces of certification</a:t>
            </a:r>
          </a:p>
          <a:p>
            <a:pPr marL="190500" indent="-190500">
              <a:spcBef>
                <a:spcPct val="40000"/>
              </a:spcBef>
              <a:buClr>
                <a:srgbClr val="2975C9"/>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 Possibility of co-financing</a:t>
            </a:r>
            <a:endParaRPr lang="en-GB" sz="1100">
              <a:solidFill>
                <a:prstClr val="black"/>
              </a:solidFill>
              <a:latin typeface="Verdana" pitchFamily="34" charset="0"/>
              <a:ea typeface="Verdana" pitchFamily="34" charset="0"/>
              <a:cs typeface="Verdana" pitchFamily="34" charset="0"/>
            </a:endParaRPr>
          </a:p>
        </p:txBody>
      </p:sp>
      <p:sp>
        <p:nvSpPr>
          <p:cNvPr id="33" name="Rectangle 10"/>
          <p:cNvSpPr>
            <a:spLocks noChangeArrowheads="1"/>
          </p:cNvSpPr>
          <p:nvPr/>
        </p:nvSpPr>
        <p:spPr bwMode="gray">
          <a:xfrm>
            <a:off x="6300193" y="3240063"/>
            <a:ext cx="2664296" cy="2510679"/>
          </a:xfrm>
          <a:prstGeom prst="rect">
            <a:avLst/>
          </a:prstGeom>
          <a:solidFill>
            <a:srgbClr val="FFFFFF"/>
          </a:solidFill>
          <a:ln w="9525">
            <a:solidFill>
              <a:srgbClr val="EAEAEA"/>
            </a:solidFill>
            <a:miter lim="800000"/>
            <a:headEnd/>
            <a:tailEnd/>
          </a:ln>
          <a:effectLst>
            <a:outerShdw blurRad="38100" dist="25400" dir="2700000" algn="tl" rotWithShape="0">
              <a:prstClr val="black">
                <a:alpha val="20000"/>
              </a:prstClr>
            </a:outerShdw>
          </a:effectLst>
        </p:spPr>
        <p:txBody>
          <a:bodyPr lIns="108000" tIns="108000" rIns="144000" bIns="72000" anchor="ctr" anchorCtr="0"/>
          <a:lstStyle/>
          <a:p>
            <a:pPr marL="171450" indent="-171450">
              <a:spcBef>
                <a:spcPct val="40000"/>
              </a:spcBef>
              <a:buClr>
                <a:srgbClr val="2975C9"/>
              </a:buClr>
              <a:buFont typeface="Wingdings" pitchFamily="2" charset="2"/>
              <a:buChar char="§"/>
            </a:pPr>
            <a:r>
              <a:rPr lang="en-GB" sz="1100" dirty="0" smtClean="0">
                <a:solidFill>
                  <a:prstClr val="black"/>
                </a:solidFill>
                <a:latin typeface="Verdana" pitchFamily="34" charset="0"/>
                <a:ea typeface="Verdana" pitchFamily="34" charset="0"/>
                <a:cs typeface="Verdana" pitchFamily="34" charset="0"/>
              </a:rPr>
              <a:t>Realisation of skills and experience of their marketing concerning both the regional and European markets</a:t>
            </a:r>
          </a:p>
          <a:p>
            <a:pPr marL="171450" indent="-171450">
              <a:spcBef>
                <a:spcPct val="40000"/>
              </a:spcBef>
              <a:buClr>
                <a:srgbClr val="2975C9"/>
              </a:buClr>
              <a:buFont typeface="Wingdings" pitchFamily="2" charset="2"/>
              <a:buChar char="§"/>
            </a:pPr>
            <a:r>
              <a:rPr lang="en-GB" sz="1100" dirty="0" smtClean="0">
                <a:solidFill>
                  <a:prstClr val="black"/>
                </a:solidFill>
                <a:latin typeface="Verdana" pitchFamily="34" charset="0"/>
                <a:ea typeface="Verdana" pitchFamily="34" charset="0"/>
                <a:cs typeface="Verdana" pitchFamily="34" charset="0"/>
              </a:rPr>
              <a:t>Realising a sufficient amount of relevant business contacts</a:t>
            </a:r>
          </a:p>
          <a:p>
            <a:pPr marL="171450" indent="-171450">
              <a:spcBef>
                <a:spcPct val="40000"/>
              </a:spcBef>
              <a:buClr>
                <a:srgbClr val="2975C9"/>
              </a:buClr>
              <a:buFont typeface="Wingdings" pitchFamily="2" charset="2"/>
              <a:buChar char="§"/>
            </a:pPr>
            <a:r>
              <a:rPr lang="en-GB" sz="1100" dirty="0" smtClean="0">
                <a:solidFill>
                  <a:prstClr val="black"/>
                </a:solidFill>
                <a:latin typeface="Verdana" pitchFamily="34" charset="0"/>
                <a:ea typeface="Verdana" pitchFamily="34" charset="0"/>
                <a:cs typeface="Verdana" pitchFamily="34" charset="0"/>
              </a:rPr>
              <a:t>Taking part in trade fairs, conferences, </a:t>
            </a:r>
            <a:r>
              <a:rPr lang="en-GB" sz="1100" dirty="0" err="1" smtClean="0">
                <a:solidFill>
                  <a:prstClr val="black"/>
                </a:solidFill>
                <a:latin typeface="Verdana" pitchFamily="34" charset="0"/>
                <a:ea typeface="Verdana" pitchFamily="34" charset="0"/>
                <a:cs typeface="Verdana" pitchFamily="34" charset="0"/>
              </a:rPr>
              <a:t>roadshows</a:t>
            </a:r>
            <a:r>
              <a:rPr lang="en-GB" sz="1100" dirty="0" smtClean="0">
                <a:solidFill>
                  <a:prstClr val="black"/>
                </a:solidFill>
                <a:latin typeface="Verdana" pitchFamily="34" charset="0"/>
                <a:ea typeface="Verdana" pitchFamily="34" charset="0"/>
                <a:cs typeface="Verdana" pitchFamily="34" charset="0"/>
              </a:rPr>
              <a:t> and/or B2B</a:t>
            </a:r>
          </a:p>
          <a:p>
            <a:pPr marL="171450" indent="-171450">
              <a:spcBef>
                <a:spcPct val="40000"/>
              </a:spcBef>
              <a:buClr>
                <a:srgbClr val="2975C9"/>
              </a:buClr>
              <a:buFont typeface="Wingdings" pitchFamily="2" charset="2"/>
              <a:buChar char="§"/>
            </a:pPr>
            <a:endParaRPr lang="en-GB" sz="1100" b="1" dirty="0" smtClean="0">
              <a:solidFill>
                <a:prstClr val="black"/>
              </a:solidFill>
              <a:latin typeface="Verdana" pitchFamily="34" charset="0"/>
              <a:ea typeface="Verdana" pitchFamily="34" charset="0"/>
              <a:cs typeface="Verdana" pitchFamily="34" charset="0"/>
            </a:endParaRPr>
          </a:p>
        </p:txBody>
      </p:sp>
      <p:sp>
        <p:nvSpPr>
          <p:cNvPr id="22" name="AutoShape 5"/>
          <p:cNvSpPr>
            <a:spLocks noChangeArrowheads="1"/>
          </p:cNvSpPr>
          <p:nvPr/>
        </p:nvSpPr>
        <p:spPr bwMode="gray">
          <a:xfrm>
            <a:off x="233115" y="1916831"/>
            <a:ext cx="1458565" cy="1187445"/>
          </a:xfrm>
          <a:prstGeom prst="homePlate">
            <a:avLst>
              <a:gd name="adj" fmla="val 29190"/>
            </a:avLst>
          </a:prstGeom>
          <a:solidFill>
            <a:srgbClr val="2975C9">
              <a:alpha val="25000"/>
            </a:srgbClr>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a:solidFill>
                  <a:prstClr val="white"/>
                </a:solidFill>
                <a:latin typeface="Verdana" pitchFamily="34" charset="0"/>
                <a:ea typeface="Verdana" pitchFamily="34" charset="0"/>
                <a:cs typeface="Verdana" pitchFamily="34" charset="0"/>
              </a:rPr>
              <a:t>Business Audit and action plan</a:t>
            </a:r>
          </a:p>
        </p:txBody>
      </p:sp>
      <p:sp>
        <p:nvSpPr>
          <p:cNvPr id="23" name="AutoShape 6"/>
          <p:cNvSpPr>
            <a:spLocks noChangeArrowheads="1"/>
          </p:cNvSpPr>
          <p:nvPr/>
        </p:nvSpPr>
        <p:spPr bwMode="gray">
          <a:xfrm>
            <a:off x="233115" y="3240064"/>
            <a:ext cx="1458565" cy="1187446"/>
          </a:xfrm>
          <a:prstGeom prst="homePlate">
            <a:avLst>
              <a:gd name="adj" fmla="val 29190"/>
            </a:avLst>
          </a:prstGeom>
          <a:solidFill>
            <a:srgbClr val="2975C9">
              <a:alpha val="25000"/>
            </a:srgbClr>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a:solidFill>
                  <a:prstClr val="white"/>
                </a:solidFill>
                <a:latin typeface="Verdana" pitchFamily="34" charset="0"/>
                <a:ea typeface="Verdana" pitchFamily="34" charset="0"/>
                <a:cs typeface="Verdana" pitchFamily="34" charset="0"/>
              </a:rPr>
              <a:t>Business development</a:t>
            </a:r>
          </a:p>
        </p:txBody>
      </p:sp>
      <p:sp>
        <p:nvSpPr>
          <p:cNvPr id="24" name="AutoShape 7"/>
          <p:cNvSpPr>
            <a:spLocks noChangeArrowheads="1"/>
          </p:cNvSpPr>
          <p:nvPr/>
        </p:nvSpPr>
        <p:spPr bwMode="gray">
          <a:xfrm>
            <a:off x="233115" y="4563297"/>
            <a:ext cx="1458565" cy="1187445"/>
          </a:xfrm>
          <a:prstGeom prst="homePlate">
            <a:avLst>
              <a:gd name="adj" fmla="val 29190"/>
            </a:avLst>
          </a:prstGeom>
          <a:solidFill>
            <a:srgbClr val="2975C9">
              <a:alpha val="25000"/>
            </a:srgbClr>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a:solidFill>
                  <a:prstClr val="white"/>
                </a:solidFill>
                <a:latin typeface="Verdana" pitchFamily="34" charset="0"/>
                <a:ea typeface="Verdana" pitchFamily="34" charset="0"/>
                <a:cs typeface="Verdana" pitchFamily="34" charset="0"/>
              </a:rPr>
              <a:t>Export</a:t>
            </a:r>
          </a:p>
          <a:p>
            <a:pPr defTabSz="801688"/>
            <a:r>
              <a:rPr lang="en-GB" sz="1200" b="1" dirty="0">
                <a:solidFill>
                  <a:prstClr val="white"/>
                </a:solidFill>
                <a:latin typeface="Verdana" pitchFamily="34" charset="0"/>
                <a:ea typeface="Verdana" pitchFamily="34" charset="0"/>
                <a:cs typeface="Verdana" pitchFamily="34" charset="0"/>
              </a:rPr>
              <a:t>Capacity</a:t>
            </a:r>
          </a:p>
          <a:p>
            <a:pPr defTabSz="801688"/>
            <a:r>
              <a:rPr lang="en-GB" sz="1200" b="1" dirty="0" smtClean="0">
                <a:solidFill>
                  <a:prstClr val="white"/>
                </a:solidFill>
                <a:latin typeface="Verdana" pitchFamily="34" charset="0"/>
                <a:ea typeface="Verdana" pitchFamily="34" charset="0"/>
                <a:cs typeface="Verdana" pitchFamily="34" charset="0"/>
              </a:rPr>
              <a:t>Building</a:t>
            </a:r>
            <a:endParaRPr lang="en-GB" sz="1200" b="1" dirty="0">
              <a:solidFill>
                <a:prstClr val="white"/>
              </a:solidFill>
              <a:latin typeface="Verdana" pitchFamily="34" charset="0"/>
              <a:ea typeface="Verdana" pitchFamily="34" charset="0"/>
              <a:cs typeface="Verdana" pitchFamily="34" charset="0"/>
            </a:endParaRPr>
          </a:p>
        </p:txBody>
      </p:sp>
      <p:sp>
        <p:nvSpPr>
          <p:cNvPr id="16" name="AutoShape 5">
            <a:hlinkClick r:id="" action="ppaction://noaction"/>
          </p:cNvPr>
          <p:cNvSpPr>
            <a:spLocks noChangeArrowheads="1"/>
          </p:cNvSpPr>
          <p:nvPr/>
        </p:nvSpPr>
        <p:spPr bwMode="gray">
          <a:xfrm>
            <a:off x="244325" y="1916830"/>
            <a:ext cx="1465760" cy="1187445"/>
          </a:xfrm>
          <a:prstGeom prst="homePlate">
            <a:avLst>
              <a:gd name="adj" fmla="val 29190"/>
            </a:avLst>
          </a:prstGeom>
          <a:solidFill>
            <a:srgbClr val="2975C9"/>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Business </a:t>
            </a:r>
            <a:r>
              <a:rPr lang="en-GB" sz="1200" b="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Audit and </a:t>
            </a:r>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action plan</a:t>
            </a:r>
            <a:endParaRPr lang="en-GB" sz="1200" b="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7" name="AutoShape 6">
            <a:hlinkClick r:id="" action="ppaction://noaction"/>
          </p:cNvPr>
          <p:cNvSpPr>
            <a:spLocks noChangeArrowheads="1"/>
          </p:cNvSpPr>
          <p:nvPr/>
        </p:nvSpPr>
        <p:spPr bwMode="gray">
          <a:xfrm>
            <a:off x="251520" y="3252187"/>
            <a:ext cx="1440160" cy="1187446"/>
          </a:xfrm>
          <a:prstGeom prst="homePlate">
            <a:avLst>
              <a:gd name="adj" fmla="val 29190"/>
            </a:avLst>
          </a:prstGeom>
          <a:solidFill>
            <a:srgbClr val="2975C9"/>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Business </a:t>
            </a:r>
            <a:r>
              <a:rPr lang="en-GB" sz="1200" b="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development</a:t>
            </a:r>
          </a:p>
        </p:txBody>
      </p:sp>
      <p:sp>
        <p:nvSpPr>
          <p:cNvPr id="18" name="AutoShape 7">
            <a:hlinkClick r:id="" action="ppaction://noaction"/>
          </p:cNvPr>
          <p:cNvSpPr>
            <a:spLocks noChangeArrowheads="1"/>
          </p:cNvSpPr>
          <p:nvPr/>
        </p:nvSpPr>
        <p:spPr bwMode="gray">
          <a:xfrm>
            <a:off x="244323" y="4563298"/>
            <a:ext cx="1447357" cy="1187445"/>
          </a:xfrm>
          <a:prstGeom prst="homePlate">
            <a:avLst>
              <a:gd name="adj" fmla="val 29190"/>
            </a:avLst>
          </a:prstGeom>
          <a:solidFill>
            <a:srgbClr val="2975C9"/>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Export</a:t>
            </a:r>
          </a:p>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Capacity</a:t>
            </a:r>
          </a:p>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Building</a:t>
            </a:r>
            <a:endParaRPr lang="en-GB" sz="1200" b="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9" name="Rectangle 8"/>
          <p:cNvSpPr>
            <a:spLocks noChangeArrowheads="1"/>
          </p:cNvSpPr>
          <p:nvPr/>
        </p:nvSpPr>
        <p:spPr bwMode="gray">
          <a:xfrm>
            <a:off x="1763688" y="1916832"/>
            <a:ext cx="2664296" cy="1187445"/>
          </a:xfrm>
          <a:prstGeom prst="rect">
            <a:avLst/>
          </a:prstGeom>
          <a:solidFill>
            <a:srgbClr val="FFFFFF"/>
          </a:solidFill>
          <a:ln w="9525">
            <a:solidFill>
              <a:srgbClr val="EAEAEA"/>
            </a:solidFill>
            <a:miter lim="800000"/>
            <a:headEnd/>
            <a:tailEnd/>
          </a:ln>
          <a:effectLst>
            <a:outerShdw blurRad="38100" dist="25400" dir="2700000" algn="tl" rotWithShape="0">
              <a:prstClr val="black">
                <a:alpha val="20000"/>
              </a:prstClr>
            </a:outerShdw>
          </a:effectLst>
        </p:spPr>
        <p:txBody>
          <a:bodyPr lIns="108000" tIns="108000" rIns="144000" bIns="72000"/>
          <a:lstStyle/>
          <a:p>
            <a:pPr marL="190500" indent="-190500">
              <a:spcBef>
                <a:spcPct val="40000"/>
              </a:spcBef>
              <a:buClr>
                <a:srgbClr val="0070C0"/>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Assessment SME on competence for European market entry by means of an export audit</a:t>
            </a:r>
          </a:p>
          <a:p>
            <a:pPr marL="190500" indent="-190500">
              <a:spcBef>
                <a:spcPct val="40000"/>
              </a:spcBef>
              <a:buClr>
                <a:srgbClr val="0070C0"/>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Plan of action</a:t>
            </a:r>
          </a:p>
          <a:p>
            <a:pPr marL="190500" indent="-190500">
              <a:spcBef>
                <a:spcPct val="40000"/>
              </a:spcBef>
              <a:buClr>
                <a:srgbClr val="2975C9"/>
              </a:buClr>
              <a:buFont typeface="Wingdings" pitchFamily="2" charset="2"/>
              <a:buChar char="§"/>
            </a:pPr>
            <a:endParaRPr lang="en-GB" sz="1100">
              <a:solidFill>
                <a:prstClr val="black"/>
              </a:solidFill>
              <a:latin typeface="Verdana" pitchFamily="34" charset="0"/>
              <a:ea typeface="Verdana" pitchFamily="34" charset="0"/>
              <a:cs typeface="Verdana" pitchFamily="34" charset="0"/>
            </a:endParaRPr>
          </a:p>
        </p:txBody>
      </p:sp>
      <p:sp>
        <p:nvSpPr>
          <p:cNvPr id="20" name="Rectangle 10"/>
          <p:cNvSpPr>
            <a:spLocks noChangeArrowheads="1"/>
          </p:cNvSpPr>
          <p:nvPr/>
        </p:nvSpPr>
        <p:spPr bwMode="gray">
          <a:xfrm>
            <a:off x="1763688" y="3240065"/>
            <a:ext cx="2664296" cy="1187446"/>
          </a:xfrm>
          <a:prstGeom prst="rect">
            <a:avLst/>
          </a:prstGeom>
          <a:solidFill>
            <a:srgbClr val="FFFFFF"/>
          </a:solidFill>
          <a:ln w="9525">
            <a:solidFill>
              <a:srgbClr val="EAEAEA"/>
            </a:solidFill>
            <a:miter lim="800000"/>
            <a:headEnd/>
            <a:tailEnd/>
          </a:ln>
          <a:effectLst>
            <a:outerShdw blurRad="38100" dist="25400" dir="2700000" algn="tl" rotWithShape="0">
              <a:prstClr val="black">
                <a:alpha val="20000"/>
              </a:prstClr>
            </a:outerShdw>
          </a:effectLst>
        </p:spPr>
        <p:txBody>
          <a:bodyPr lIns="108000" tIns="108000" rIns="144000" bIns="72000"/>
          <a:lstStyle/>
          <a:p>
            <a:pPr marL="190500" indent="-190500">
              <a:spcBef>
                <a:spcPct val="40000"/>
              </a:spcBef>
              <a:buClr>
                <a:srgbClr val="2975C9"/>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Coaching the SME to further  professionalisation of their business operations</a:t>
            </a:r>
            <a:endParaRPr lang="en-GB" sz="1100">
              <a:solidFill>
                <a:prstClr val="black"/>
              </a:solidFill>
              <a:latin typeface="Verdana" pitchFamily="34" charset="0"/>
              <a:ea typeface="Verdana" pitchFamily="34" charset="0"/>
              <a:cs typeface="Verdana" pitchFamily="34" charset="0"/>
            </a:endParaRPr>
          </a:p>
        </p:txBody>
      </p:sp>
      <p:sp>
        <p:nvSpPr>
          <p:cNvPr id="21" name="Rectangle 12"/>
          <p:cNvSpPr>
            <a:spLocks noChangeArrowheads="1"/>
          </p:cNvSpPr>
          <p:nvPr/>
        </p:nvSpPr>
        <p:spPr bwMode="gray">
          <a:xfrm>
            <a:off x="1763688" y="4563298"/>
            <a:ext cx="2664296" cy="1187445"/>
          </a:xfrm>
          <a:prstGeom prst="rect">
            <a:avLst/>
          </a:prstGeom>
          <a:solidFill>
            <a:srgbClr val="FFFFFF"/>
          </a:solidFill>
          <a:ln w="9525">
            <a:solidFill>
              <a:srgbClr val="EAEAEA"/>
            </a:solidFill>
            <a:miter lim="800000"/>
            <a:headEnd/>
            <a:tailEnd/>
          </a:ln>
          <a:effectLst>
            <a:outerShdw blurRad="38100" dist="25400" dir="2700000" algn="tl" rotWithShape="0">
              <a:prstClr val="black">
                <a:alpha val="20000"/>
              </a:prstClr>
            </a:outerShdw>
          </a:effectLst>
        </p:spPr>
        <p:txBody>
          <a:bodyPr lIns="108000" tIns="108000" rIns="144000" bIns="72000"/>
          <a:lstStyle/>
          <a:p>
            <a:pPr marL="190500" indent="-190500">
              <a:spcBef>
                <a:spcPct val="40000"/>
              </a:spcBef>
              <a:buClr>
                <a:srgbClr val="2975C9"/>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Coaching SME to meet European market demands</a:t>
            </a:r>
          </a:p>
          <a:p>
            <a:pPr marL="190500" indent="-190500">
              <a:spcBef>
                <a:spcPct val="40000"/>
              </a:spcBef>
              <a:buClr>
                <a:srgbClr val="2975C9"/>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Exploring European markets</a:t>
            </a:r>
          </a:p>
          <a:p>
            <a:pPr marL="190500" indent="-190500">
              <a:spcBef>
                <a:spcPct val="40000"/>
              </a:spcBef>
              <a:buClr>
                <a:srgbClr val="2975C9"/>
              </a:buClr>
              <a:buFont typeface="Wingdings" pitchFamily="2" charset="2"/>
              <a:buChar char="§"/>
            </a:pPr>
            <a:r>
              <a:rPr lang="en-GB" sz="1100" smtClean="0">
                <a:solidFill>
                  <a:prstClr val="black"/>
                </a:solidFill>
                <a:latin typeface="Verdana" pitchFamily="34" charset="0"/>
                <a:ea typeface="Verdana" pitchFamily="34" charset="0"/>
                <a:cs typeface="Verdana" pitchFamily="34" charset="0"/>
              </a:rPr>
              <a:t>Developing an export strategy</a:t>
            </a:r>
            <a:endParaRPr lang="en-GB" sz="1100">
              <a:solidFill>
                <a:prstClr val="black"/>
              </a:solidFill>
              <a:latin typeface="Verdana" pitchFamily="34" charset="0"/>
              <a:ea typeface="Verdana" pitchFamily="34" charset="0"/>
              <a:cs typeface="Verdana" pitchFamily="34" charset="0"/>
            </a:endParaRPr>
          </a:p>
        </p:txBody>
      </p:sp>
      <p:sp>
        <p:nvSpPr>
          <p:cNvPr id="3" name="Actieknop: Terug 2">
            <a:hlinkClick r:id="" action="ppaction://hlinkshowjump?jump=lastslideviewed" highlightClick="1"/>
          </p:cNvPr>
          <p:cNvSpPr/>
          <p:nvPr/>
        </p:nvSpPr>
        <p:spPr>
          <a:xfrm>
            <a:off x="4371976" y="-16718"/>
            <a:ext cx="419100" cy="864443"/>
          </a:xfrm>
          <a:prstGeom prst="actionButtonReturn">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83"/>
          <p:cNvSpPr>
            <a:spLocks noChangeAspect="1" noEditPoints="1"/>
          </p:cNvSpPr>
          <p:nvPr/>
        </p:nvSpPr>
        <p:spPr bwMode="gray">
          <a:xfrm flipH="1">
            <a:off x="1187624" y="3356992"/>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27" name="AutoShape 6">
            <a:hlinkClick r:id="" action="ppaction://noaction"/>
          </p:cNvPr>
          <p:cNvSpPr>
            <a:spLocks noChangeArrowheads="1"/>
          </p:cNvSpPr>
          <p:nvPr/>
        </p:nvSpPr>
        <p:spPr bwMode="gray">
          <a:xfrm>
            <a:off x="4791076" y="4563296"/>
            <a:ext cx="1458565" cy="1187446"/>
          </a:xfrm>
          <a:prstGeom prst="homePlate">
            <a:avLst>
              <a:gd name="adj" fmla="val 29190"/>
            </a:avLst>
          </a:prstGeom>
          <a:solidFill>
            <a:srgbClr val="2975C9"/>
          </a:solidFill>
          <a:ln w="9525">
            <a:solidFill>
              <a:schemeClr val="bg1"/>
            </a:solidFill>
            <a:miter lim="800000"/>
            <a:headEnd/>
            <a:tailEnd/>
          </a:ln>
          <a:effectLst>
            <a:outerShdw blurRad="38100" dist="25400" dir="2700000" algn="tl" rotWithShape="0">
              <a:prstClr val="black">
                <a:alpha val="20000"/>
              </a:prstClr>
            </a:outerShdw>
          </a:effectLst>
        </p:spPr>
        <p:txBody>
          <a:bodyPr lIns="108000" tIns="0" rIns="0" bIns="0" anchor="ctr"/>
          <a:lstStyle/>
          <a:p>
            <a:pPr defTabSz="801688"/>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Market entry</a:t>
            </a:r>
            <a:b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GB" sz="12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EU</a:t>
            </a:r>
            <a:endParaRPr lang="en-GB" sz="1200" b="1" dirty="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6" name="Freeform 83"/>
          <p:cNvSpPr>
            <a:spLocks noChangeAspect="1" noEditPoints="1"/>
          </p:cNvSpPr>
          <p:nvPr/>
        </p:nvSpPr>
        <p:spPr bwMode="gray">
          <a:xfrm flipH="1">
            <a:off x="1187624" y="4653136"/>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37" name="Freeform 83"/>
          <p:cNvSpPr>
            <a:spLocks noChangeAspect="1" noEditPoints="1"/>
          </p:cNvSpPr>
          <p:nvPr/>
        </p:nvSpPr>
        <p:spPr bwMode="gray">
          <a:xfrm flipH="1">
            <a:off x="5740127" y="2060848"/>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38" name="Freeform 83"/>
          <p:cNvSpPr>
            <a:spLocks noChangeAspect="1" noEditPoints="1"/>
          </p:cNvSpPr>
          <p:nvPr/>
        </p:nvSpPr>
        <p:spPr bwMode="gray">
          <a:xfrm flipH="1">
            <a:off x="5740127" y="3372197"/>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39" name="Freeform 83"/>
          <p:cNvSpPr>
            <a:spLocks noChangeAspect="1" noEditPoints="1"/>
          </p:cNvSpPr>
          <p:nvPr/>
        </p:nvSpPr>
        <p:spPr bwMode="gray">
          <a:xfrm flipH="1">
            <a:off x="5724128" y="4653136"/>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
        <p:nvSpPr>
          <p:cNvPr id="29" name="Freeform 83">
            <a:hlinkClick r:id="" action="ppaction://noaction"/>
          </p:cNvPr>
          <p:cNvSpPr>
            <a:spLocks noChangeAspect="1" noEditPoints="1"/>
          </p:cNvSpPr>
          <p:nvPr/>
        </p:nvSpPr>
        <p:spPr bwMode="gray">
          <a:xfrm flipH="1">
            <a:off x="1203623" y="1988840"/>
            <a:ext cx="200025" cy="200819"/>
          </a:xfrm>
          <a:custGeom>
            <a:avLst/>
            <a:gdLst>
              <a:gd name="T0" fmla="*/ 2186 w 2218"/>
              <a:gd name="T1" fmla="*/ 1917 h 2219"/>
              <a:gd name="T2" fmla="*/ 1506 w 2218"/>
              <a:gd name="T3" fmla="*/ 1238 h 2219"/>
              <a:gd name="T4" fmla="*/ 1499 w 2218"/>
              <a:gd name="T5" fmla="*/ 1232 h 2219"/>
              <a:gd name="T6" fmla="*/ 1606 w 2218"/>
              <a:gd name="T7" fmla="*/ 841 h 2219"/>
              <a:gd name="T8" fmla="*/ 1382 w 2218"/>
              <a:gd name="T9" fmla="*/ 299 h 2219"/>
              <a:gd name="T10" fmla="*/ 298 w 2218"/>
              <a:gd name="T11" fmla="*/ 299 h 2219"/>
              <a:gd name="T12" fmla="*/ 298 w 2218"/>
              <a:gd name="T13" fmla="*/ 1383 h 2219"/>
              <a:gd name="T14" fmla="*/ 840 w 2218"/>
              <a:gd name="T15" fmla="*/ 1607 h 2219"/>
              <a:gd name="T16" fmla="*/ 1231 w 2218"/>
              <a:gd name="T17" fmla="*/ 1499 h 2219"/>
              <a:gd name="T18" fmla="*/ 1237 w 2218"/>
              <a:gd name="T19" fmla="*/ 1507 h 2219"/>
              <a:gd name="T20" fmla="*/ 1916 w 2218"/>
              <a:gd name="T21" fmla="*/ 2187 h 2219"/>
              <a:gd name="T22" fmla="*/ 2043 w 2218"/>
              <a:gd name="T23" fmla="*/ 2177 h 2219"/>
              <a:gd name="T24" fmla="*/ 2176 w 2218"/>
              <a:gd name="T25" fmla="*/ 2044 h 2219"/>
              <a:gd name="T26" fmla="*/ 2186 w 2218"/>
              <a:gd name="T27" fmla="*/ 1917 h 2219"/>
              <a:gd name="T28" fmla="*/ 840 w 2218"/>
              <a:gd name="T29" fmla="*/ 1413 h 2219"/>
              <a:gd name="T30" fmla="*/ 435 w 2218"/>
              <a:gd name="T31" fmla="*/ 1246 h 2219"/>
              <a:gd name="T32" fmla="*/ 435 w 2218"/>
              <a:gd name="T33" fmla="*/ 436 h 2219"/>
              <a:gd name="T34" fmla="*/ 1245 w 2218"/>
              <a:gd name="T35" fmla="*/ 436 h 2219"/>
              <a:gd name="T36" fmla="*/ 1413 w 2218"/>
              <a:gd name="T37" fmla="*/ 841 h 2219"/>
              <a:gd name="T38" fmla="*/ 1245 w 2218"/>
              <a:gd name="T39" fmla="*/ 1246 h 2219"/>
              <a:gd name="T40" fmla="*/ 840 w 2218"/>
              <a:gd name="T41" fmla="*/ 1413 h 2219"/>
              <a:gd name="T42" fmla="*/ 609 w 2218"/>
              <a:gd name="T43" fmla="*/ 1002 h 2219"/>
              <a:gd name="T44" fmla="*/ 609 w 2218"/>
              <a:gd name="T45" fmla="*/ 636 h 2219"/>
              <a:gd name="T46" fmla="*/ 609 w 2218"/>
              <a:gd name="T47" fmla="*/ 533 h 2219"/>
              <a:gd name="T48" fmla="*/ 506 w 2218"/>
              <a:gd name="T49" fmla="*/ 533 h 2219"/>
              <a:gd name="T50" fmla="*/ 506 w 2218"/>
              <a:gd name="T51" fmla="*/ 1105 h 2219"/>
              <a:gd name="T52" fmla="*/ 609 w 2218"/>
              <a:gd name="T53" fmla="*/ 1105 h 2219"/>
              <a:gd name="T54" fmla="*/ 609 w 2218"/>
              <a:gd name="T55" fmla="*/ 1002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8" h="2219">
                <a:moveTo>
                  <a:pt x="2186" y="1917"/>
                </a:moveTo>
                <a:cubicBezTo>
                  <a:pt x="1506" y="1238"/>
                  <a:pt x="1506" y="1238"/>
                  <a:pt x="1506" y="1238"/>
                </a:cubicBezTo>
                <a:cubicBezTo>
                  <a:pt x="1504" y="1235"/>
                  <a:pt x="1501" y="1234"/>
                  <a:pt x="1499" y="1232"/>
                </a:cubicBezTo>
                <a:cubicBezTo>
                  <a:pt x="1568" y="1114"/>
                  <a:pt x="1606" y="981"/>
                  <a:pt x="1606" y="841"/>
                </a:cubicBezTo>
                <a:cubicBezTo>
                  <a:pt x="1606" y="636"/>
                  <a:pt x="1526" y="444"/>
                  <a:pt x="1382" y="299"/>
                </a:cubicBezTo>
                <a:cubicBezTo>
                  <a:pt x="1083" y="0"/>
                  <a:pt x="597" y="0"/>
                  <a:pt x="298" y="299"/>
                </a:cubicBezTo>
                <a:cubicBezTo>
                  <a:pt x="0" y="598"/>
                  <a:pt x="0" y="1084"/>
                  <a:pt x="298" y="1383"/>
                </a:cubicBezTo>
                <a:cubicBezTo>
                  <a:pt x="443" y="1527"/>
                  <a:pt x="635" y="1607"/>
                  <a:pt x="840" y="1607"/>
                </a:cubicBezTo>
                <a:cubicBezTo>
                  <a:pt x="980" y="1607"/>
                  <a:pt x="1114" y="1569"/>
                  <a:pt x="1231" y="1499"/>
                </a:cubicBezTo>
                <a:cubicBezTo>
                  <a:pt x="1233" y="1502"/>
                  <a:pt x="1234" y="1505"/>
                  <a:pt x="1237" y="1507"/>
                </a:cubicBezTo>
                <a:cubicBezTo>
                  <a:pt x="1916" y="2187"/>
                  <a:pt x="1916" y="2187"/>
                  <a:pt x="1916" y="2187"/>
                </a:cubicBezTo>
                <a:cubicBezTo>
                  <a:pt x="1949" y="2219"/>
                  <a:pt x="2005" y="2215"/>
                  <a:pt x="2043" y="2177"/>
                </a:cubicBezTo>
                <a:cubicBezTo>
                  <a:pt x="2176" y="2044"/>
                  <a:pt x="2176" y="2044"/>
                  <a:pt x="2176" y="2044"/>
                </a:cubicBezTo>
                <a:cubicBezTo>
                  <a:pt x="2214" y="2006"/>
                  <a:pt x="2218" y="1950"/>
                  <a:pt x="2186" y="1917"/>
                </a:cubicBezTo>
                <a:close/>
                <a:moveTo>
                  <a:pt x="840" y="1413"/>
                </a:moveTo>
                <a:cubicBezTo>
                  <a:pt x="687" y="1414"/>
                  <a:pt x="543" y="1354"/>
                  <a:pt x="435" y="1246"/>
                </a:cubicBezTo>
                <a:cubicBezTo>
                  <a:pt x="212" y="1023"/>
                  <a:pt x="212" y="659"/>
                  <a:pt x="435" y="436"/>
                </a:cubicBezTo>
                <a:cubicBezTo>
                  <a:pt x="658" y="213"/>
                  <a:pt x="1022" y="213"/>
                  <a:pt x="1245" y="436"/>
                </a:cubicBezTo>
                <a:cubicBezTo>
                  <a:pt x="1353" y="544"/>
                  <a:pt x="1413" y="688"/>
                  <a:pt x="1413" y="841"/>
                </a:cubicBezTo>
                <a:cubicBezTo>
                  <a:pt x="1413" y="994"/>
                  <a:pt x="1353" y="1138"/>
                  <a:pt x="1245" y="1246"/>
                </a:cubicBezTo>
                <a:cubicBezTo>
                  <a:pt x="1137" y="1354"/>
                  <a:pt x="993" y="1413"/>
                  <a:pt x="840" y="1413"/>
                </a:cubicBezTo>
                <a:close/>
                <a:moveTo>
                  <a:pt x="609" y="1002"/>
                </a:moveTo>
                <a:cubicBezTo>
                  <a:pt x="508" y="901"/>
                  <a:pt x="508" y="737"/>
                  <a:pt x="609" y="636"/>
                </a:cubicBezTo>
                <a:cubicBezTo>
                  <a:pt x="637" y="607"/>
                  <a:pt x="637" y="561"/>
                  <a:pt x="609" y="533"/>
                </a:cubicBezTo>
                <a:cubicBezTo>
                  <a:pt x="580" y="505"/>
                  <a:pt x="534" y="505"/>
                  <a:pt x="506" y="533"/>
                </a:cubicBezTo>
                <a:cubicBezTo>
                  <a:pt x="348" y="690"/>
                  <a:pt x="348" y="947"/>
                  <a:pt x="506" y="1105"/>
                </a:cubicBezTo>
                <a:cubicBezTo>
                  <a:pt x="534" y="1133"/>
                  <a:pt x="580" y="1133"/>
                  <a:pt x="609" y="1105"/>
                </a:cubicBezTo>
                <a:cubicBezTo>
                  <a:pt x="637" y="1076"/>
                  <a:pt x="637" y="1030"/>
                  <a:pt x="609" y="1002"/>
                </a:cubicBezTo>
                <a:close/>
              </a:path>
            </a:pathLst>
          </a:custGeom>
          <a:solidFill>
            <a:schemeClr val="bg1"/>
          </a:solidFill>
          <a:ln>
            <a:noFill/>
          </a:ln>
        </p:spPr>
        <p:txBody>
          <a:bodyPr/>
          <a:lstStyle/>
          <a:p>
            <a:endParaRPr lang="en-GB"/>
          </a:p>
        </p:txBody>
      </p:sp>
    </p:spTree>
    <p:extLst>
      <p:ext uri="{BB962C8B-B14F-4D97-AF65-F5344CB8AC3E}">
        <p14:creationId xmlns:p14="http://schemas.microsoft.com/office/powerpoint/2010/main" val="284140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p:tgtEl>
                                          <p:spTgt spid="30"/>
                                        </p:tgtEl>
                                        <p:attrNameLst>
                                          <p:attrName>ppt_x</p:attrName>
                                        </p:attrNameLst>
                                      </p:cBhvr>
                                      <p:tavLst>
                                        <p:tav tm="0">
                                          <p:val>
                                            <p:strVal val="#ppt_x-#ppt_w*1.125000"/>
                                          </p:val>
                                        </p:tav>
                                        <p:tav tm="100000">
                                          <p:val>
                                            <p:strVal val="#ppt_x"/>
                                          </p:val>
                                        </p:tav>
                                      </p:tavLst>
                                    </p:anim>
                                    <p:animEffect transition="in" filter="wipe(right)">
                                      <p:cBhvr>
                                        <p:cTn id="44" dur="10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1000"/>
                                        <p:tgtEl>
                                          <p:spTgt spid="31"/>
                                        </p:tgtEl>
                                        <p:attrNameLst>
                                          <p:attrName>ppt_x</p:attrName>
                                        </p:attrNameLst>
                                      </p:cBhvr>
                                      <p:tavLst>
                                        <p:tav tm="0">
                                          <p:val>
                                            <p:strVal val="#ppt_x-#ppt_w*1.125000"/>
                                          </p:val>
                                        </p:tav>
                                        <p:tav tm="100000">
                                          <p:val>
                                            <p:strVal val="#ppt_x"/>
                                          </p:val>
                                        </p:tav>
                                      </p:tavLst>
                                    </p:anim>
                                    <p:animEffect transition="in" filter="wipe(right)">
                                      <p:cBhvr>
                                        <p:cTn id="56" dur="10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1000"/>
                                        <p:tgtEl>
                                          <p:spTgt spid="27"/>
                                        </p:tgtEl>
                                        <p:attrNameLst>
                                          <p:attrName>ppt_x</p:attrName>
                                        </p:attrNameLst>
                                      </p:cBhvr>
                                      <p:tavLst>
                                        <p:tav tm="0">
                                          <p:val>
                                            <p:strVal val="#ppt_x-#ppt_w*1.125000"/>
                                          </p:val>
                                        </p:tav>
                                        <p:tav tm="100000">
                                          <p:val>
                                            <p:strVal val="#ppt_x"/>
                                          </p:val>
                                        </p:tav>
                                      </p:tavLst>
                                    </p:anim>
                                    <p:animEffect transition="in" filter="wipe(right)">
                                      <p:cBhvr>
                                        <p:cTn id="68" dur="10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16" grpId="0" animBg="1"/>
      <p:bldP spid="17" grpId="0" animBg="1"/>
      <p:bldP spid="18" grpId="0" animBg="1"/>
      <p:bldP spid="19" grpId="0" animBg="1"/>
      <p:bldP spid="20" grpId="0" animBg="1"/>
      <p:bldP spid="21" grpId="0" animBg="1"/>
      <p:bldP spid="35" grpId="0" animBg="1"/>
      <p:bldP spid="27" grpId="0" animBg="1"/>
      <p:bldP spid="36" grpId="0" animBg="1"/>
      <p:bldP spid="37" grpId="0" animBg="1"/>
      <p:bldP spid="38" grpId="0" animBg="1"/>
      <p:bldP spid="39"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6</a:t>
            </a:fld>
            <a:endParaRPr lang="nl-NL"/>
          </a:p>
        </p:txBody>
      </p:sp>
      <p:sp>
        <p:nvSpPr>
          <p:cNvPr id="2" name="Titel 1"/>
          <p:cNvSpPr>
            <a:spLocks noGrp="1"/>
          </p:cNvSpPr>
          <p:nvPr>
            <p:ph type="title"/>
          </p:nvPr>
        </p:nvSpPr>
        <p:spPr/>
        <p:txBody>
          <a:bodyPr>
            <a:noAutofit/>
          </a:bodyPr>
          <a:lstStyle/>
          <a:p>
            <a:r>
              <a:rPr lang="nl-NL" dirty="0" err="1" smtClean="0"/>
              <a:t>Colombian</a:t>
            </a:r>
            <a:r>
              <a:rPr lang="nl-NL" dirty="0" smtClean="0"/>
              <a:t> exports </a:t>
            </a:r>
            <a:r>
              <a:rPr lang="nl-NL" dirty="0" err="1" smtClean="0"/>
              <a:t>to</a:t>
            </a:r>
            <a:r>
              <a:rPr lang="nl-NL" dirty="0" smtClean="0"/>
              <a:t> Europe (2010)</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873850557"/>
              </p:ext>
            </p:extLst>
          </p:nvPr>
        </p:nvGraphicFramePr>
        <p:xfrm>
          <a:off x="971600" y="1916832"/>
          <a:ext cx="7056784" cy="3414331"/>
        </p:xfrm>
        <a:graphic>
          <a:graphicData uri="http://schemas.openxmlformats.org/drawingml/2006/table">
            <a:tbl>
              <a:tblPr>
                <a:tableStyleId>{5C22544A-7EE6-4342-B048-85BDC9FD1C3A}</a:tableStyleId>
              </a:tblPr>
              <a:tblGrid>
                <a:gridCol w="2313698"/>
                <a:gridCol w="1070678"/>
                <a:gridCol w="1080120"/>
                <a:gridCol w="2592288"/>
              </a:tblGrid>
              <a:tr h="652641">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Product Group</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mln</a:t>
                      </a:r>
                      <a:r>
                        <a:rPr lang="nl-NL" sz="1200" b="1" i="0" u="none" strike="noStrike" baseline="0"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EUR</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of </a:t>
                      </a:r>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total</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exports </a:t>
                      </a:r>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Europe</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Primary</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product</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r>
              <a:tr h="464182">
                <a:tc>
                  <a:txBody>
                    <a:bodyPr/>
                    <a:lstStyle/>
                    <a:p>
                      <a:pPr algn="l" fontAlgn="b"/>
                      <a:endParaRPr lang="fr-FR"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2.611</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a:solidFill>
                            <a:srgbClr val="000000"/>
                          </a:solidFill>
                          <a:effectLst/>
                          <a:latin typeface="Verdana" pitchFamily="34" charset="0"/>
                          <a:ea typeface="Verdana" pitchFamily="34" charset="0"/>
                          <a:cs typeface="Verdana" pitchFamily="34" charset="0"/>
                        </a:rPr>
                        <a:t>52%</a:t>
                      </a:r>
                    </a:p>
                  </a:txBody>
                  <a:tcPr marL="9525" marR="9525" marT="9525"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64182">
                <a:tc>
                  <a:txBody>
                    <a:bodyPr/>
                    <a:lstStyle/>
                    <a:p>
                      <a:pPr algn="l" fontAlgn="b"/>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1.076</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21%</a:t>
                      </a:r>
                    </a:p>
                  </a:txBody>
                  <a:tcPr marL="9525" marR="9525" marT="9525"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64182">
                <a:tc>
                  <a:txBody>
                    <a:bodyPr/>
                    <a:lstStyle/>
                    <a:p>
                      <a:pPr algn="l" fontAlgn="b"/>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402</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8%</a:t>
                      </a:r>
                    </a:p>
                  </a:txBody>
                  <a:tcPr marL="9525" marR="9525" marT="9525"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64182">
                <a:tc>
                  <a:txBody>
                    <a:bodyPr/>
                    <a:lstStyle/>
                    <a:p>
                      <a:pPr algn="l" fontAlgn="b"/>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231</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5%</a:t>
                      </a:r>
                    </a:p>
                  </a:txBody>
                  <a:tcPr marL="9525" marR="9525" marT="9525"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52481">
                <a:tc>
                  <a:txBody>
                    <a:bodyPr/>
                    <a:lstStyle/>
                    <a:p>
                      <a:pPr algn="l" fontAlgn="b"/>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114</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2%</a:t>
                      </a:r>
                    </a:p>
                  </a:txBody>
                  <a:tcPr marL="9525" marR="9525" marT="9525" marB="0" anchor="b"/>
                </a:tc>
                <a:tc>
                  <a:txBody>
                    <a:bodyPr/>
                    <a:lstStyle/>
                    <a:p>
                      <a:pPr algn="l" fontAlgn="b"/>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52481">
                <a:tc>
                  <a:txBody>
                    <a:bodyPr/>
                    <a:lstStyle/>
                    <a:p>
                      <a:pPr algn="l" fontAlgn="b"/>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1" i="0" u="none" strike="noStrike" dirty="0" smtClean="0">
                          <a:solidFill>
                            <a:srgbClr val="000000"/>
                          </a:solidFill>
                          <a:effectLst/>
                          <a:latin typeface="Verdana" pitchFamily="34" charset="0"/>
                          <a:ea typeface="Verdana" pitchFamily="34" charset="0"/>
                          <a:cs typeface="Verdana" pitchFamily="34" charset="0"/>
                        </a:rPr>
                        <a:t>88%</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bl>
          </a:graphicData>
        </a:graphic>
      </p:graphicFrame>
    </p:spTree>
    <p:extLst>
      <p:ext uri="{BB962C8B-B14F-4D97-AF65-F5344CB8AC3E}">
        <p14:creationId xmlns:p14="http://schemas.microsoft.com/office/powerpoint/2010/main" val="3138948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7</a:t>
            </a:fld>
            <a:endParaRPr lang="nl-NL"/>
          </a:p>
        </p:txBody>
      </p:sp>
      <p:sp>
        <p:nvSpPr>
          <p:cNvPr id="2" name="Titel 1"/>
          <p:cNvSpPr>
            <a:spLocks noGrp="1"/>
          </p:cNvSpPr>
          <p:nvPr>
            <p:ph type="title"/>
          </p:nvPr>
        </p:nvSpPr>
        <p:spPr/>
        <p:txBody>
          <a:bodyPr>
            <a:noAutofit/>
          </a:bodyPr>
          <a:lstStyle/>
          <a:p>
            <a:r>
              <a:rPr lang="nl-NL" dirty="0" err="1" smtClean="0"/>
              <a:t>Colombian</a:t>
            </a:r>
            <a:r>
              <a:rPr lang="nl-NL" dirty="0" smtClean="0"/>
              <a:t> exports </a:t>
            </a:r>
            <a:r>
              <a:rPr lang="nl-NL" dirty="0" err="1" smtClean="0"/>
              <a:t>to</a:t>
            </a:r>
            <a:r>
              <a:rPr lang="nl-NL" dirty="0" smtClean="0"/>
              <a:t> Europe (2010)</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4039363699"/>
              </p:ext>
            </p:extLst>
          </p:nvPr>
        </p:nvGraphicFramePr>
        <p:xfrm>
          <a:off x="971600" y="1916832"/>
          <a:ext cx="7056784" cy="3414331"/>
        </p:xfrm>
        <a:graphic>
          <a:graphicData uri="http://schemas.openxmlformats.org/drawingml/2006/table">
            <a:tbl>
              <a:tblPr>
                <a:tableStyleId>{5C22544A-7EE6-4342-B048-85BDC9FD1C3A}</a:tableStyleId>
              </a:tblPr>
              <a:tblGrid>
                <a:gridCol w="2313698"/>
                <a:gridCol w="1070678"/>
                <a:gridCol w="1080120"/>
                <a:gridCol w="2592288"/>
              </a:tblGrid>
              <a:tr h="652641">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Product Group</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mln</a:t>
                      </a:r>
                      <a:r>
                        <a:rPr lang="nl-NL" sz="1200" b="1" i="0" u="none" strike="noStrike" baseline="0"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EUR</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of </a:t>
                      </a:r>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total</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exports </a:t>
                      </a:r>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Europe</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c>
                  <a:txBody>
                    <a:bodyPr/>
                    <a:lstStyle/>
                    <a:p>
                      <a:pPr algn="ctr" fontAlgn="b"/>
                      <a:r>
                        <a:rPr lang="nl-NL" sz="1200" b="1"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Primary</a:t>
                      </a:r>
                      <a:r>
                        <a:rPr lang="nl-NL" sz="1200" b="1" i="0" u="none" strike="noStrike" dirty="0"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product</a:t>
                      </a:r>
                      <a:endParaRPr lang="nl-NL" sz="1200" b="1"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5491" marR="5491" marT="5491" marB="0" anchor="b"/>
                </a:tc>
              </a:tr>
              <a:tr h="464182">
                <a:tc>
                  <a:txBody>
                    <a:bodyPr/>
                    <a:lstStyle/>
                    <a:p>
                      <a:pPr algn="l" fontAlgn="b"/>
                      <a:r>
                        <a:rPr lang="fr-FR" sz="1200" b="0" i="0" u="none" strike="noStrike" dirty="0" err="1">
                          <a:solidFill>
                            <a:srgbClr val="333333"/>
                          </a:solidFill>
                          <a:effectLst/>
                          <a:latin typeface="Verdana" pitchFamily="34" charset="0"/>
                          <a:ea typeface="Verdana" pitchFamily="34" charset="0"/>
                          <a:cs typeface="Verdana" pitchFamily="34" charset="0"/>
                        </a:rPr>
                        <a:t>Mineral</a:t>
                      </a:r>
                      <a:r>
                        <a:rPr lang="fr-FR" sz="1200" b="0" i="0" u="none" strike="noStrike" dirty="0">
                          <a:solidFill>
                            <a:srgbClr val="333333"/>
                          </a:solidFill>
                          <a:effectLst/>
                          <a:latin typeface="Verdana" pitchFamily="34" charset="0"/>
                          <a:ea typeface="Verdana" pitchFamily="34" charset="0"/>
                          <a:cs typeface="Verdana" pitchFamily="34" charset="0"/>
                        </a:rPr>
                        <a:t> fuels, </a:t>
                      </a:r>
                      <a:r>
                        <a:rPr lang="fr-FR" sz="1200" b="0" i="0" u="none" strike="noStrike" dirty="0" err="1">
                          <a:solidFill>
                            <a:srgbClr val="333333"/>
                          </a:solidFill>
                          <a:effectLst/>
                          <a:latin typeface="Verdana" pitchFamily="34" charset="0"/>
                          <a:ea typeface="Verdana" pitchFamily="34" charset="0"/>
                          <a:cs typeface="Verdana" pitchFamily="34" charset="0"/>
                        </a:rPr>
                        <a:t>oils</a:t>
                      </a:r>
                      <a:r>
                        <a:rPr lang="fr-FR" sz="1200" b="0" i="0" u="none" strike="noStrike" dirty="0">
                          <a:solidFill>
                            <a:srgbClr val="333333"/>
                          </a:solidFill>
                          <a:effectLst/>
                          <a:latin typeface="Verdana" pitchFamily="34" charset="0"/>
                          <a:ea typeface="Verdana" pitchFamily="34" charset="0"/>
                          <a:cs typeface="Verdana" pitchFamily="34" charset="0"/>
                        </a:rPr>
                        <a:t>, distillation </a:t>
                      </a:r>
                      <a:r>
                        <a:rPr lang="fr-FR" sz="1200" b="0" i="0" u="none" strike="noStrike" dirty="0" err="1">
                          <a:solidFill>
                            <a:srgbClr val="333333"/>
                          </a:solidFill>
                          <a:effectLst/>
                          <a:latin typeface="Verdana" pitchFamily="34" charset="0"/>
                          <a:ea typeface="Verdana" pitchFamily="34" charset="0"/>
                          <a:cs typeface="Verdana" pitchFamily="34" charset="0"/>
                        </a:rPr>
                        <a:t>products</a:t>
                      </a:r>
                      <a:r>
                        <a:rPr lang="fr-FR" sz="1200" b="0" i="0" u="none" strike="noStrike" dirty="0">
                          <a:solidFill>
                            <a:srgbClr val="333333"/>
                          </a:solidFill>
                          <a:effectLst/>
                          <a:latin typeface="Verdana" pitchFamily="34" charset="0"/>
                          <a:ea typeface="Verdana" pitchFamily="34" charset="0"/>
                          <a:cs typeface="Verdana" pitchFamily="34" charset="0"/>
                        </a:rPr>
                        <a:t>, </a:t>
                      </a:r>
                      <a:r>
                        <a:rPr lang="fr-FR" sz="1200" b="0" i="0" u="none" strike="noStrike" dirty="0" err="1">
                          <a:solidFill>
                            <a:srgbClr val="333333"/>
                          </a:solidFill>
                          <a:effectLst/>
                          <a:latin typeface="Verdana" pitchFamily="34" charset="0"/>
                          <a:ea typeface="Verdana" pitchFamily="34" charset="0"/>
                          <a:cs typeface="Verdana" pitchFamily="34" charset="0"/>
                        </a:rPr>
                        <a:t>etc</a:t>
                      </a:r>
                      <a:endParaRPr lang="fr-FR"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2.611</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a:solidFill>
                            <a:srgbClr val="000000"/>
                          </a:solidFill>
                          <a:effectLst/>
                          <a:latin typeface="Verdana" pitchFamily="34" charset="0"/>
                          <a:ea typeface="Verdana" pitchFamily="34" charset="0"/>
                          <a:cs typeface="Verdana" pitchFamily="34" charset="0"/>
                        </a:rPr>
                        <a:t>52%</a:t>
                      </a:r>
                    </a:p>
                  </a:txBody>
                  <a:tcPr marL="9525" marR="9525" marT="9525" marB="0" anchor="b"/>
                </a:tc>
                <a:tc>
                  <a:txBody>
                    <a:bodyPr/>
                    <a:lstStyle/>
                    <a:p>
                      <a:pPr algn="l" fontAlgn="b"/>
                      <a:r>
                        <a:rPr lang="nl-NL" sz="1200" b="0" i="0" u="none" strike="noStrike" baseline="0" dirty="0" err="1" smtClean="0">
                          <a:solidFill>
                            <a:srgbClr val="000000"/>
                          </a:solidFill>
                          <a:effectLst/>
                          <a:latin typeface="Verdana" pitchFamily="34" charset="0"/>
                          <a:ea typeface="Verdana" pitchFamily="34" charset="0"/>
                          <a:cs typeface="Verdana" pitchFamily="34" charset="0"/>
                        </a:rPr>
                        <a:t>Coal</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64182">
                <a:tc>
                  <a:txBody>
                    <a:bodyPr/>
                    <a:lstStyle/>
                    <a:p>
                      <a:pPr algn="l" fontAlgn="b"/>
                      <a:r>
                        <a:rPr lang="en-US" sz="1200" b="0" i="0" u="none" strike="noStrike" dirty="0">
                          <a:solidFill>
                            <a:srgbClr val="333333"/>
                          </a:solidFill>
                          <a:effectLst/>
                          <a:latin typeface="Verdana" pitchFamily="34" charset="0"/>
                          <a:ea typeface="Verdana" pitchFamily="34" charset="0"/>
                          <a:cs typeface="Verdana" pitchFamily="34" charset="0"/>
                        </a:rPr>
                        <a:t>Edible </a:t>
                      </a:r>
                      <a:r>
                        <a:rPr lang="en-US" sz="1200" b="0" i="0" u="none" strike="noStrike" dirty="0" smtClean="0">
                          <a:solidFill>
                            <a:srgbClr val="333333"/>
                          </a:solidFill>
                          <a:effectLst/>
                          <a:latin typeface="Verdana" pitchFamily="34" charset="0"/>
                          <a:ea typeface="Verdana" pitchFamily="34" charset="0"/>
                          <a:cs typeface="Verdana" pitchFamily="34" charset="0"/>
                        </a:rPr>
                        <a:t>fruit</a:t>
                      </a:r>
                      <a:r>
                        <a:rPr lang="en-US" sz="1200" b="0" i="0" u="none" strike="noStrike" baseline="0" dirty="0" smtClean="0">
                          <a:solidFill>
                            <a:srgbClr val="333333"/>
                          </a:solidFill>
                          <a:effectLst/>
                          <a:latin typeface="Verdana" pitchFamily="34" charset="0"/>
                          <a:ea typeface="Verdana" pitchFamily="34" charset="0"/>
                          <a:cs typeface="Verdana" pitchFamily="34" charset="0"/>
                        </a:rPr>
                        <a:t> &amp;</a:t>
                      </a:r>
                      <a:r>
                        <a:rPr lang="en-US" sz="1200" b="0" i="0" u="none" strike="noStrike" dirty="0" smtClean="0">
                          <a:solidFill>
                            <a:srgbClr val="333333"/>
                          </a:solidFill>
                          <a:effectLst/>
                          <a:latin typeface="Verdana" pitchFamily="34" charset="0"/>
                          <a:ea typeface="Verdana" pitchFamily="34" charset="0"/>
                          <a:cs typeface="Verdana" pitchFamily="34" charset="0"/>
                        </a:rPr>
                        <a:t> nuts</a:t>
                      </a:r>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1.076</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21%</a:t>
                      </a: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Bananas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64182">
                <a:tc>
                  <a:txBody>
                    <a:bodyPr/>
                    <a:lstStyle/>
                    <a:p>
                      <a:pPr algn="l" fontAlgn="b"/>
                      <a:r>
                        <a:rPr lang="en-US" sz="1200" b="0" i="0" u="none" strike="noStrike" dirty="0" smtClean="0">
                          <a:solidFill>
                            <a:srgbClr val="333333"/>
                          </a:solidFill>
                          <a:effectLst/>
                          <a:latin typeface="Verdana" pitchFamily="34" charset="0"/>
                          <a:ea typeface="Verdana" pitchFamily="34" charset="0"/>
                          <a:cs typeface="Verdana" pitchFamily="34" charset="0"/>
                        </a:rPr>
                        <a:t>Coffee and </a:t>
                      </a:r>
                      <a:r>
                        <a:rPr lang="en-US" sz="1200" b="0" i="0" u="none" strike="noStrike" dirty="0">
                          <a:solidFill>
                            <a:srgbClr val="333333"/>
                          </a:solidFill>
                          <a:effectLst/>
                          <a:latin typeface="Verdana" pitchFamily="34" charset="0"/>
                          <a:ea typeface="Verdana" pitchFamily="34" charset="0"/>
                          <a:cs typeface="Verdana" pitchFamily="34" charset="0"/>
                        </a:rPr>
                        <a:t>spices</a:t>
                      </a: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402</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8%</a:t>
                      </a:r>
                    </a:p>
                  </a:txBody>
                  <a:tcPr marL="9525" marR="9525" marT="9525" marB="0" anchor="b"/>
                </a:tc>
                <a:tc>
                  <a:txBody>
                    <a:bodyPr/>
                    <a:lstStyle/>
                    <a:p>
                      <a:pPr algn="l" fontAlgn="b"/>
                      <a:r>
                        <a:rPr lang="nl-NL" sz="1200" b="0" i="0" u="none" strike="noStrike" dirty="0" smtClean="0">
                          <a:solidFill>
                            <a:srgbClr val="000000"/>
                          </a:solidFill>
                          <a:effectLst/>
                          <a:latin typeface="Verdana" pitchFamily="34" charset="0"/>
                          <a:ea typeface="Verdana" pitchFamily="34" charset="0"/>
                          <a:cs typeface="Verdana" pitchFamily="34" charset="0"/>
                        </a:rPr>
                        <a:t>Coffee</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64182">
                <a:tc>
                  <a:txBody>
                    <a:bodyPr/>
                    <a:lstStyle/>
                    <a:p>
                      <a:pPr algn="l" fontAlgn="b"/>
                      <a:r>
                        <a:rPr lang="nl-NL" sz="1200" b="0" i="0" u="none" strike="noStrike" dirty="0">
                          <a:solidFill>
                            <a:srgbClr val="333333"/>
                          </a:solidFill>
                          <a:effectLst/>
                          <a:latin typeface="Verdana" pitchFamily="34" charset="0"/>
                          <a:ea typeface="Verdana" pitchFamily="34" charset="0"/>
                          <a:cs typeface="Verdana" pitchFamily="34" charset="0"/>
                        </a:rPr>
                        <a:t>Iron </a:t>
                      </a:r>
                      <a:r>
                        <a:rPr lang="nl-NL" sz="1200" b="0" i="0" u="none" strike="noStrike" dirty="0" err="1">
                          <a:solidFill>
                            <a:srgbClr val="333333"/>
                          </a:solidFill>
                          <a:effectLst/>
                          <a:latin typeface="Verdana" pitchFamily="34" charset="0"/>
                          <a:ea typeface="Verdana" pitchFamily="34" charset="0"/>
                          <a:cs typeface="Verdana" pitchFamily="34" charset="0"/>
                        </a:rPr>
                        <a:t>and</a:t>
                      </a:r>
                      <a:r>
                        <a:rPr lang="nl-NL" sz="1200" b="0" i="0" u="none" strike="noStrike" dirty="0">
                          <a:solidFill>
                            <a:srgbClr val="333333"/>
                          </a:solidFill>
                          <a:effectLst/>
                          <a:latin typeface="Verdana" pitchFamily="34" charset="0"/>
                          <a:ea typeface="Verdana" pitchFamily="34" charset="0"/>
                          <a:cs typeface="Verdana" pitchFamily="34" charset="0"/>
                        </a:rPr>
                        <a:t> steel</a:t>
                      </a: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231</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5%</a:t>
                      </a:r>
                    </a:p>
                  </a:txBody>
                  <a:tcPr marL="9525" marR="9525" marT="9525" marB="0" anchor="b"/>
                </a:tc>
                <a:tc>
                  <a:txBody>
                    <a:bodyPr/>
                    <a:lstStyle/>
                    <a:p>
                      <a:pPr algn="l" fontAlgn="b"/>
                      <a:r>
                        <a:rPr lang="nl-NL" sz="1200" b="0" i="0" u="none" strike="noStrike" baseline="0" dirty="0" err="1" smtClean="0">
                          <a:solidFill>
                            <a:srgbClr val="000000"/>
                          </a:solidFill>
                          <a:effectLst/>
                          <a:latin typeface="Verdana" pitchFamily="34" charset="0"/>
                          <a:ea typeface="Verdana" pitchFamily="34" charset="0"/>
                          <a:cs typeface="Verdana" pitchFamily="34" charset="0"/>
                        </a:rPr>
                        <a:t>Ferro-nickel</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52481">
                <a:tc>
                  <a:txBody>
                    <a:bodyPr/>
                    <a:lstStyle/>
                    <a:p>
                      <a:pPr algn="l" fontAlgn="b"/>
                      <a:r>
                        <a:rPr lang="en-US" sz="1200" b="0" i="0" u="none" strike="noStrike" dirty="0">
                          <a:solidFill>
                            <a:srgbClr val="333333"/>
                          </a:solidFill>
                          <a:effectLst/>
                          <a:latin typeface="Verdana" pitchFamily="34" charset="0"/>
                          <a:ea typeface="Verdana" pitchFamily="34" charset="0"/>
                          <a:cs typeface="Verdana" pitchFamily="34" charset="0"/>
                        </a:rPr>
                        <a:t>Live trees, plants, bulbs, roots, cut flowers </a:t>
                      </a:r>
                      <a:r>
                        <a:rPr lang="en-US" sz="1200" b="0" i="0" u="none" strike="noStrike" dirty="0" err="1">
                          <a:solidFill>
                            <a:srgbClr val="333333"/>
                          </a:solidFill>
                          <a:effectLst/>
                          <a:latin typeface="Verdana" pitchFamily="34" charset="0"/>
                          <a:ea typeface="Verdana" pitchFamily="34" charset="0"/>
                          <a:cs typeface="Verdana" pitchFamily="34" charset="0"/>
                        </a:rPr>
                        <a:t>etc</a:t>
                      </a:r>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smtClean="0">
                          <a:solidFill>
                            <a:srgbClr val="333333"/>
                          </a:solidFill>
                          <a:effectLst/>
                          <a:latin typeface="Verdana" pitchFamily="34" charset="0"/>
                          <a:ea typeface="Verdana" pitchFamily="34" charset="0"/>
                          <a:cs typeface="Verdana" pitchFamily="34" charset="0"/>
                        </a:rPr>
                        <a:t>114</a:t>
                      </a:r>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0" i="0" u="none" strike="noStrike" dirty="0">
                          <a:solidFill>
                            <a:srgbClr val="000000"/>
                          </a:solidFill>
                          <a:effectLst/>
                          <a:latin typeface="Verdana" pitchFamily="34" charset="0"/>
                          <a:ea typeface="Verdana" pitchFamily="34" charset="0"/>
                          <a:cs typeface="Verdana" pitchFamily="34" charset="0"/>
                        </a:rPr>
                        <a:t>2%</a:t>
                      </a:r>
                    </a:p>
                  </a:txBody>
                  <a:tcPr marL="9525" marR="9525" marT="9525" marB="0" anchor="b"/>
                </a:tc>
                <a:tc>
                  <a:txBody>
                    <a:bodyPr/>
                    <a:lstStyle/>
                    <a:p>
                      <a:pPr algn="l" fontAlgn="b"/>
                      <a:r>
                        <a:rPr lang="nl-NL" sz="1200" b="0" i="0" u="none" strike="noStrike" dirty="0" err="1" smtClean="0">
                          <a:solidFill>
                            <a:srgbClr val="000000"/>
                          </a:solidFill>
                          <a:effectLst/>
                          <a:latin typeface="Verdana" pitchFamily="34" charset="0"/>
                          <a:ea typeface="Verdana" pitchFamily="34" charset="0"/>
                          <a:cs typeface="Verdana" pitchFamily="34" charset="0"/>
                        </a:rPr>
                        <a:t>Flowers</a:t>
                      </a:r>
                      <a:endParaRPr lang="nl-NL" sz="1200" b="0"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r h="452481">
                <a:tc>
                  <a:txBody>
                    <a:bodyPr/>
                    <a:lstStyle/>
                    <a:p>
                      <a:pPr algn="l" fontAlgn="b"/>
                      <a:endParaRPr lang="en-US"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nl-NL" sz="1200" b="0" i="0" u="none" strike="noStrike" dirty="0">
                        <a:solidFill>
                          <a:srgbClr val="333333"/>
                        </a:solidFill>
                        <a:effectLst/>
                        <a:latin typeface="Verdana" pitchFamily="34" charset="0"/>
                        <a:ea typeface="Verdana" pitchFamily="34" charset="0"/>
                        <a:cs typeface="Verdana" pitchFamily="34" charset="0"/>
                      </a:endParaRPr>
                    </a:p>
                  </a:txBody>
                  <a:tcPr marL="9525" marR="9525" marT="9525" marB="0" anchor="b"/>
                </a:tc>
                <a:tc>
                  <a:txBody>
                    <a:bodyPr/>
                    <a:lstStyle/>
                    <a:p>
                      <a:pPr algn="ctr" fontAlgn="b"/>
                      <a:r>
                        <a:rPr lang="nl-NL" sz="1200" b="1" i="0" u="none" strike="noStrike" dirty="0" smtClean="0">
                          <a:solidFill>
                            <a:srgbClr val="000000"/>
                          </a:solidFill>
                          <a:effectLst/>
                          <a:latin typeface="Verdana" pitchFamily="34" charset="0"/>
                          <a:ea typeface="Verdana" pitchFamily="34" charset="0"/>
                          <a:cs typeface="Verdana" pitchFamily="34" charset="0"/>
                        </a:rPr>
                        <a:t>88%</a:t>
                      </a:r>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c>
                  <a:txBody>
                    <a:bodyPr/>
                    <a:lstStyle/>
                    <a:p>
                      <a:pPr algn="r" fontAlgn="b"/>
                      <a:endParaRPr lang="nl-NL" sz="1200" b="1" i="0" u="none" strike="noStrike" dirty="0">
                        <a:solidFill>
                          <a:srgbClr val="000000"/>
                        </a:solidFill>
                        <a:effectLst/>
                        <a:latin typeface="Verdana" pitchFamily="34" charset="0"/>
                        <a:ea typeface="Verdana" pitchFamily="34" charset="0"/>
                        <a:cs typeface="Verdana" pitchFamily="34" charset="0"/>
                      </a:endParaRPr>
                    </a:p>
                  </a:txBody>
                  <a:tcPr marL="9525" marR="9525" marT="9525" marB="0" anchor="b"/>
                </a:tc>
              </a:tr>
            </a:tbl>
          </a:graphicData>
        </a:graphic>
      </p:graphicFrame>
    </p:spTree>
    <p:extLst>
      <p:ext uri="{BB962C8B-B14F-4D97-AF65-F5344CB8AC3E}">
        <p14:creationId xmlns:p14="http://schemas.microsoft.com/office/powerpoint/2010/main" val="2573632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Colombian</a:t>
            </a:r>
            <a:r>
              <a:rPr lang="nl-NL" dirty="0" smtClean="0"/>
              <a:t> exports </a:t>
            </a:r>
            <a:r>
              <a:rPr lang="nl-NL" dirty="0" err="1" smtClean="0"/>
              <a:t>to</a:t>
            </a:r>
            <a:r>
              <a:rPr lang="nl-NL" dirty="0" smtClean="0"/>
              <a:t> EU (2010)</a:t>
            </a:r>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8</a:t>
            </a:fld>
            <a:endParaRPr lang="nl-NL" dirty="0"/>
          </a:p>
        </p:txBody>
      </p:sp>
      <p:graphicFrame>
        <p:nvGraphicFramePr>
          <p:cNvPr id="7" name="Tijdelijke aanduiding voor inhoud 6"/>
          <p:cNvGraphicFramePr>
            <a:graphicFrameLocks noGrp="1"/>
          </p:cNvGraphicFramePr>
          <p:nvPr>
            <p:ph idx="1"/>
          </p:nvPr>
        </p:nvGraphicFramePr>
        <p:xfrm>
          <a:off x="158750" y="1711325"/>
          <a:ext cx="8805863" cy="4670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2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Colombian</a:t>
            </a:r>
            <a:r>
              <a:rPr lang="nl-NL" dirty="0" smtClean="0"/>
              <a:t> exports </a:t>
            </a:r>
            <a:r>
              <a:rPr lang="nl-NL" dirty="0" err="1" smtClean="0"/>
              <a:t>to</a:t>
            </a:r>
            <a:r>
              <a:rPr lang="nl-NL" dirty="0" smtClean="0"/>
              <a:t> Europe (2010)</a:t>
            </a:r>
            <a:endParaRPr lang="nl-NL" dirty="0"/>
          </a:p>
        </p:txBody>
      </p:sp>
      <p:sp>
        <p:nvSpPr>
          <p:cNvPr id="4" name="Tijdelijke aanduiding voor datum 3"/>
          <p:cNvSpPr>
            <a:spLocks noGrp="1"/>
          </p:cNvSpPr>
          <p:nvPr>
            <p:ph type="dt" sz="half" idx="2"/>
          </p:nvPr>
        </p:nvSpPr>
        <p:spPr/>
        <p:txBody>
          <a:bodyPr/>
          <a:lstStyle/>
          <a:p>
            <a:fld id="{CFC0FB3F-F39D-4423-9D6E-B02821852115}" type="datetime1">
              <a:rPr lang="nl-NL" smtClean="0"/>
              <a:pPr/>
              <a:t>24-5-2012</a:t>
            </a:fld>
            <a:endParaRPr lang="nl-NL" dirty="0"/>
          </a:p>
        </p:txBody>
      </p:sp>
      <p:sp>
        <p:nvSpPr>
          <p:cNvPr id="5" name="Tijdelijke aanduiding voor voettekst 4"/>
          <p:cNvSpPr>
            <a:spLocks noGrp="1"/>
          </p:cNvSpPr>
          <p:nvPr>
            <p:ph type="ftr" sz="quarter" idx="3"/>
          </p:nvPr>
        </p:nvSpPr>
        <p:spPr/>
        <p:txBody>
          <a:bodyPr/>
          <a:lstStyle/>
          <a:p>
            <a:r>
              <a:rPr lang="nl-NL" smtClean="0">
                <a:solidFill>
                  <a:srgbClr val="FFFFFF"/>
                </a:solidFill>
              </a:rPr>
              <a:t>CBI - Ministry of Foreign Affairs</a:t>
            </a:r>
            <a:endParaRPr lang="nl-NL" dirty="0">
              <a:solidFill>
                <a:srgbClr val="FFFFFF"/>
              </a:solidFill>
            </a:endParaRPr>
          </a:p>
        </p:txBody>
      </p:sp>
      <p:sp>
        <p:nvSpPr>
          <p:cNvPr id="6" name="Tijdelijke aanduiding voor dianummer 5"/>
          <p:cNvSpPr>
            <a:spLocks noGrp="1"/>
          </p:cNvSpPr>
          <p:nvPr>
            <p:ph type="sldNum" sz="quarter" idx="4"/>
          </p:nvPr>
        </p:nvSpPr>
        <p:spPr/>
        <p:txBody>
          <a:bodyPr/>
          <a:lstStyle/>
          <a:p>
            <a:fld id="{B829AE11-A4FD-4B3B-AD33-C3D1E598EFBC}" type="slidenum">
              <a:rPr lang="nl-NL" smtClean="0"/>
              <a:pPr/>
              <a:t>9</a:t>
            </a:fld>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69287390"/>
              </p:ext>
            </p:extLst>
          </p:nvPr>
        </p:nvGraphicFramePr>
        <p:xfrm>
          <a:off x="158750" y="1711325"/>
          <a:ext cx="8805863" cy="4670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726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19872607E79E468957858A17D0A32C" ma:contentTypeVersion="3" ma:contentTypeDescription="Create a new document." ma:contentTypeScope="" ma:versionID="860038d4c7a21637346930bd3b9c1caa">
  <xsd:schema xmlns:xsd="http://www.w3.org/2001/XMLSchema" xmlns:xs="http://www.w3.org/2001/XMLSchema" xmlns:p="http://schemas.microsoft.com/office/2006/metadata/properties" xmlns:ns2="4a4ccf15-503b-4349-82f8-0e58a57dcbbd" targetNamespace="http://schemas.microsoft.com/office/2006/metadata/properties" ma:root="true" ma:fieldsID="2932c4e17304aaa8855f5ceb75258564" ns2:_="">
    <xsd:import namespace="4a4ccf15-503b-4349-82f8-0e58a57dcb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ccf15-503b-4349-82f8-0e58a57dcb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a4ccf15-503b-4349-82f8-0e58a57dcbbd">MNMFZHEZ5ZYZ-90-28</_dlc_DocId>
    <_dlc_DocIdUrl xmlns="4a4ccf15-503b-4349-82f8-0e58a57dcbbd">
      <Url>http://intranet.cbi.eu/ProcessAndSupport/_layouts/DocIdRedir.aspx?ID=MNMFZHEZ5ZYZ-90-28</Url>
      <Description>MNMFZHEZ5ZYZ-90-28</Description>
    </_dlc_DocIdUrl>
  </documentManagement>
</p:properties>
</file>

<file path=customXml/itemProps1.xml><?xml version="1.0" encoding="utf-8"?>
<ds:datastoreItem xmlns:ds="http://schemas.openxmlformats.org/officeDocument/2006/customXml" ds:itemID="{6ED88ED6-A800-4B6B-803B-3F855D3A96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4ccf15-503b-4349-82f8-0e58a57dcb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CAD8DB-1A23-4AD6-93FF-3173B6AFA3D0}">
  <ds:schemaRefs>
    <ds:schemaRef ds:uri="http://schemas.microsoft.com/sharepoint/events"/>
  </ds:schemaRefs>
</ds:datastoreItem>
</file>

<file path=customXml/itemProps3.xml><?xml version="1.0" encoding="utf-8"?>
<ds:datastoreItem xmlns:ds="http://schemas.openxmlformats.org/officeDocument/2006/customXml" ds:itemID="{C83CDDE1-1FC5-4A67-99D0-1783F353ECE8}">
  <ds:schemaRefs>
    <ds:schemaRef ds:uri="http://schemas.microsoft.com/sharepoint/v3/contenttype/forms"/>
  </ds:schemaRefs>
</ds:datastoreItem>
</file>

<file path=customXml/itemProps4.xml><?xml version="1.0" encoding="utf-8"?>
<ds:datastoreItem xmlns:ds="http://schemas.openxmlformats.org/officeDocument/2006/customXml" ds:itemID="{528D711E-3547-46F8-9357-2228356FA36C}">
  <ds:schemaRef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4a4ccf15-503b-4349-82f8-0e58a57dcbbd"/>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11584</TotalTime>
  <Words>2212</Words>
  <Application>Microsoft Office PowerPoint</Application>
  <PresentationFormat>Diavoorstelling (4:3)</PresentationFormat>
  <Paragraphs>384</Paragraphs>
  <Slides>22</Slides>
  <Notes>12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CBI in Colombia</vt:lpstr>
      <vt:lpstr>Facts and Figures</vt:lpstr>
      <vt:lpstr>PowerPoint-presentatie</vt:lpstr>
      <vt:lpstr>CBI Programmes consist of </vt:lpstr>
      <vt:lpstr>Export Coaching modules</vt:lpstr>
      <vt:lpstr>Colombian exports to Europe (2010)</vt:lpstr>
      <vt:lpstr>Colombian exports to Europe (2010)</vt:lpstr>
      <vt:lpstr>Colombian exports to EU (2010)</vt:lpstr>
      <vt:lpstr>Colombian exports to Europe (2010)</vt:lpstr>
      <vt:lpstr>Colombian exports to Europe (2010)</vt:lpstr>
      <vt:lpstr>Colombian imports from Europe (2010)</vt:lpstr>
      <vt:lpstr>Colombian imports from Europe (2010)</vt:lpstr>
      <vt:lpstr>CBI in Colombia</vt:lpstr>
      <vt:lpstr>Most problematic factors for Colombian exporters </vt:lpstr>
      <vt:lpstr>CBI’s Export Coaching Programmes in Colombia</vt:lpstr>
      <vt:lpstr>Tourism Coaching Programme</vt:lpstr>
      <vt:lpstr>Outerwear &amp; Fashion Sportswear Coaching Programme</vt:lpstr>
      <vt:lpstr>PowerPoint-presentatie</vt:lpstr>
      <vt:lpstr>Natural Food &amp; Cosmetics Ingredients Coaching Programme</vt:lpstr>
      <vt:lpstr>ITO Services Coaching Programme</vt:lpstr>
      <vt:lpstr>Fresh Fruit &amp; Vegetables Coaching Programme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Walle, Eric van der</dc:creator>
  <cp:lastModifiedBy>Plaisier, Erik</cp:lastModifiedBy>
  <cp:revision>164</cp:revision>
  <cp:lastPrinted>2010-09-30T15:39:42Z</cp:lastPrinted>
  <dcterms:created xsi:type="dcterms:W3CDTF">2010-07-27T12:06:19Z</dcterms:created>
  <dcterms:modified xsi:type="dcterms:W3CDTF">2012-05-24T10:59:44Z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0x0101004219872607E79E468957858A17D0A32C</vt:lpwstr>
  </property>
  <property fmtid="{D5CDD505-2E9C-101B-9397-08002B2CF9AE}" pid="3" name="_dlc_DocIdItemGuid">
    <vt:lpwstr>65080dff-dd2d-48cb-abf3-c15ab453879f</vt:lpwstr>
  </property>
</Properties>
</file>